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708" r:id="rId4"/>
  </p:sldMasterIdLst>
  <p:sldIdLst>
    <p:sldId id="256" r:id="rId5"/>
    <p:sldId id="258" r:id="rId6"/>
    <p:sldId id="282" r:id="rId7"/>
    <p:sldId id="257" r:id="rId8"/>
    <p:sldId id="287" r:id="rId9"/>
    <p:sldId id="264" r:id="rId10"/>
    <p:sldId id="262" r:id="rId11"/>
    <p:sldId id="267" r:id="rId12"/>
    <p:sldId id="271" r:id="rId13"/>
    <p:sldId id="273" r:id="rId14"/>
    <p:sldId id="275" r:id="rId15"/>
    <p:sldId id="276" r:id="rId16"/>
    <p:sldId id="278" r:id="rId17"/>
    <p:sldId id="279" r:id="rId18"/>
    <p:sldId id="28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304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BCDEA-2FB8-413D-8211-3453EB5D7328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557B-9E88-41BA-BEB1-68DA6F338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AF271-6A87-4152-96C8-2084281A015C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D78FF-2739-46D6-B3BF-57C74BA2F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3EAC2-FAEE-4B3B-81DA-67E145C2587F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B7B49-9B0E-4EF5-9875-D3CBB4CE5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A8F14-4723-45CF-A556-5F17EAE335C4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57912-6675-46A0-B5C8-6E199D142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35762-7046-46F8-92E4-37603B4038F3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D30CD-7292-4281-AD1B-B5E6D54C44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E6577-2C78-4082-9C3D-87EC253549A8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34345-6AEA-48AA-A779-6A163EDD1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C26BB-7684-45BE-BE04-582712737C5A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86D61-63D5-4848-A1BB-E87C88B52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E0971-58EE-4ABA-8E73-D2D5E4604793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DC344-094B-4EB8-B9D2-0DD2F8547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FE45B-712B-461C-A14F-19B3716AD61C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E9C62-1BB9-469F-9ABB-39E587394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C6FE2-6E22-45F3-945B-0EBFA143C2A7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40ED0-8310-4138-98B5-C691E6FEC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544C7-D920-4FCA-9BF5-EFFE556F34D6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F0B04-D5BB-49EC-BB63-700306FD2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9BE4-7F25-439A-B2A6-B725AFB924BF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183CB-D4F4-44F3-A4C2-C5326238C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33E17-7C73-40AB-A618-0FA1726777D9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DB495-0382-48A9-9783-F35BDFC72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7C5FE-ACC0-40BE-AA1A-AFD988F7DF17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5F076-4F35-47F9-B06E-40EE78AA70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AAB3-EDA9-46BB-B4AB-BC8432A58923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6F2C3-6B36-4B3D-AEA4-A34C43F63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F2843-D868-4239-9777-139B62C5C7CF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A6515-A358-4841-B644-7E4774D92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70EF-A365-488A-9462-2E4C44DDBC15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ADC1-3D0B-4D34-AB17-937210274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25EBE-6EC9-4C58-96C4-51222C0C18F6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C3CB2-0116-4D2B-B1B9-BB87A54623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83244-1BDF-4E0B-8BC4-6E776FA9E42E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E327B-45B1-434D-A2D4-63A51B414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3F12F-9B47-49E9-879A-B8A73A2CCC43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5063-287A-4B33-9AB8-78BB8338E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403D6-1F77-4AD8-A8CF-3EFA3EB423C3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41E4B-1F35-4464-8827-C4B349FB2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15271-CCC3-4498-A499-CC4845BB20CC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79B45-F1BB-46E7-9B65-1928AF756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84251-FD59-4270-9B29-1AE5828791FE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6A069-98C1-42CC-8B96-21A165B7B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B7BFC-6FC9-4185-A7D5-837148CD09CC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05FAB-1FA9-4D27-8916-4891A724D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5A8E2-CB11-451C-B015-A9D09B98E752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5D84A-B58F-4C77-8BDB-63D7B4A01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613E2-C224-46BA-8837-175C4D3EEBA0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8C810-EA14-4870-90B7-027EB7D17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3486F-4580-4900-9DCF-575DA7F18150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31F26-4BC4-4756-B9A0-544836719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A6EF8-7A70-4852-B3A4-8B22D37D8C3C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29B7C-6C3C-4E93-BD93-B57CB43CF7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74B3D-EA39-456B-870E-C94B01307B20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EC8A0-102C-473B-8B4B-2E05062C4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D7EA0-6939-475F-8AD3-C6AB05EA743F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B22AE-F8CD-4F2A-B87A-AFE5A69E3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C1BCF-32E7-4040-9EDF-7815083B8A44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1DF7-4908-462A-9C44-E87B2A0D7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6D0A8-662B-44FB-A0BB-EBBEF5D3C179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0E2DB-2B69-402C-8C89-535FD8AA9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7E744-36B7-4947-9EF0-9181A37F9244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AC182-4C11-4E25-B719-40797DC60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2A423-4F35-44D0-A92E-B54EA0C63C82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3228E-AABD-46C1-A39E-19F804381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85258-EE0A-463E-9187-D9029BF88B6D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2A58-712B-4085-8169-E95697302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77E4E-BB5C-4492-AE4B-9DF18551159D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0622C-5789-429E-84DC-FDC298CA5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FF8A-4250-4579-9B02-37A22229C528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E36AE-556B-44F6-B920-CA91FE3B8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FC5FF-2A8C-468C-90F8-92C91A0814A3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364A0-44AB-456F-B2F1-49FE2E143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D67F1-F136-4202-BAA2-E7F96922C600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394BA-53AF-4813-B4BC-68E02E27F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2F6F1-7821-488B-9F91-ADCE5F8B82B8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9C835-E17C-4439-94F1-24E33AF6C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BF882-DD94-4140-BDDE-D81DD06DE039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E5F39-6A2A-4CD2-9CFA-B0EF6A2CC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5EFC-C441-4081-B724-D1F4380E1EA7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59B63-BE02-4982-8EAD-FD43D22C4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8A0E2-8B6E-4874-AEBB-079777434B90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49B88-FD51-4395-9C66-78BB65087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EFC1A-27D8-4B12-ADD4-49340C62FFC6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29FEA-B545-4CDC-80C8-F536816BB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C8967E-B508-424B-B706-36862F82C93C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EEDAAD-5B1C-4923-92D3-A093983A6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40BBB6A6-FA6B-46AE-BDDD-234716D6F4B4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1DA0462-54C8-42F8-9A74-1CF273DE8F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78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9A286C91-D21A-4FD1-B1D9-04196AC972F2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40379FB-73AC-4552-8E43-A51488382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017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E9F45EC-8578-45DA-91A5-EB586A2B5C84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3B417C3-0CC3-4641-9F63-5395AB1BB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2" r:id="rId2"/>
    <p:sldLayoutId id="2147483761" r:id="rId3"/>
    <p:sldLayoutId id="2147483760" r:id="rId4"/>
    <p:sldLayoutId id="2147483759" r:id="rId5"/>
    <p:sldLayoutId id="2147483758" r:id="rId6"/>
    <p:sldLayoutId id="2147483757" r:id="rId7"/>
    <p:sldLayoutId id="2147483756" r:id="rId8"/>
    <p:sldLayoutId id="2147483755" r:id="rId9"/>
    <p:sldLayoutId id="2147483754" r:id="rId10"/>
    <p:sldLayoutId id="214748375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622300" y="55563"/>
            <a:ext cx="8339138" cy="2322512"/>
          </a:xfr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62467" name="Рисунок 4"/>
          <p:cNvPicPr preferRelativeResize="0"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3" y="2305050"/>
            <a:ext cx="9136062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7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49388"/>
            <a:chOff x="179512" y="35150"/>
            <a:chExt cx="9016568" cy="144963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13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84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5787" name="Прямоугольник 6"/>
            <p:cNvSpPr>
              <a:spLocks noChangeArrowheads="1"/>
            </p:cNvSpPr>
            <p:nvPr/>
          </p:nvSpPr>
          <p:spPr bwMode="auto">
            <a:xfrm>
              <a:off x="222490" y="482769"/>
              <a:ext cx="878497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Как обнаружить туберкулез?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5788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4356100" y="1582738"/>
            <a:ext cx="4514850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</a:rPr>
              <a:t>     </a:t>
            </a: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Для выявления туберкулеза легких применяется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флюорография.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     </a:t>
            </a:r>
            <a:r>
              <a:rPr lang="ru-RU" sz="2400" dirty="0">
                <a:latin typeface="Book Antiqua" pitchFamily="18" charset="0"/>
              </a:rPr>
              <a:t>Рекомендуется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ежегодно</a:t>
            </a:r>
            <a:r>
              <a:rPr lang="ru-RU" sz="2400" dirty="0">
                <a:latin typeface="Book Antiqua" pitchFamily="18" charset="0"/>
              </a:rPr>
              <a:t> проходить это обследование.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     </a:t>
            </a:r>
            <a:r>
              <a:rPr lang="ru-RU" sz="2400" dirty="0">
                <a:latin typeface="Book Antiqua" pitchFamily="18" charset="0"/>
              </a:rPr>
              <a:t>Для своевременного выявления инфицирования туберкулезом всем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детям</a:t>
            </a:r>
            <a:r>
              <a:rPr lang="ru-RU" sz="2400" dirty="0">
                <a:latin typeface="Book Antiqua" pitchFamily="18" charset="0"/>
              </a:rPr>
              <a:t> 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подросткам</a:t>
            </a:r>
            <a:r>
              <a:rPr lang="ru-RU" sz="2400" dirty="0">
                <a:latin typeface="Book Antiqua" pitchFamily="18" charset="0"/>
              </a:rPr>
              <a:t> в России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ежегодно</a:t>
            </a:r>
            <a:r>
              <a:rPr lang="ru-RU" sz="2400" dirty="0">
                <a:latin typeface="Book Antiqua" pitchFamily="18" charset="0"/>
              </a:rPr>
              <a:t> проводится туберкулиновая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проба Манту</a:t>
            </a:r>
            <a:r>
              <a:rPr lang="ru-RU" sz="2400" dirty="0">
                <a:latin typeface="Book Antiqua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Book Antiqua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363" y="1649413"/>
            <a:ext cx="3957637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538" y="1666875"/>
            <a:ext cx="3978275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000" y="1657350"/>
            <a:ext cx="3954463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2725" y="4505325"/>
            <a:ext cx="4151313" cy="1755775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93663" y="1666875"/>
            <a:ext cx="8777287" cy="19780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</a:rPr>
              <a:t>     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Диагноз туберкулеза могут подтвердить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исследования мокроты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 как самый прямой и быстрый способ диагностики туберкулеза, а также  анализы мочи, кала на туберкулезные палочки</a:t>
            </a: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 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09750" y="3243263"/>
            <a:ext cx="5440363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1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6809" name="Прямоугольник 6"/>
            <p:cNvSpPr>
              <a:spLocks noChangeArrowheads="1"/>
            </p:cNvSpPr>
            <p:nvPr/>
          </p:nvSpPr>
          <p:spPr bwMode="auto">
            <a:xfrm>
              <a:off x="222490" y="202592"/>
              <a:ext cx="878497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Туберкулез излечим, если обнаружен вовремя!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6810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179388" y="1550988"/>
            <a:ext cx="4392612" cy="5191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</a:rPr>
              <a:t>     </a:t>
            </a: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Практически все пациенты с впервые выявленным туберкулезом, своевременно начавшие и полностью закончившие назначенный курс лечения, могут быть излечены.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prstClr val="black"/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Больной туберкулезом легких человек является источником инфекции, пока не начнет интенсивное лечение. </a:t>
            </a:r>
          </a:p>
        </p:txBody>
      </p:sp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4288" y="2773363"/>
            <a:ext cx="865187" cy="2316162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5284788" y="2359025"/>
            <a:ext cx="3087687" cy="30876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899025" y="1973263"/>
            <a:ext cx="3859213" cy="38592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660900" y="1763713"/>
            <a:ext cx="4335463" cy="43354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5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833" name="Прямоугольник 6"/>
            <p:cNvSpPr>
              <a:spLocks noChangeArrowheads="1"/>
            </p:cNvSpPr>
            <p:nvPr/>
          </p:nvSpPr>
          <p:spPr bwMode="auto">
            <a:xfrm>
              <a:off x="222490" y="202592"/>
              <a:ext cx="878497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Туберкулез излечим, если обнаружен вовремя!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7834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255588" y="2351088"/>
            <a:ext cx="4392612" cy="30956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</a:rPr>
              <a:t>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Через 2-3 месяца после начала лечения опасность инфицирования окружающих снижается</a:t>
            </a:r>
          </a:p>
        </p:txBody>
      </p:sp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4288" y="2773363"/>
            <a:ext cx="865187" cy="2316162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5284788" y="2359025"/>
            <a:ext cx="3087687" cy="308768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899025" y="1973263"/>
            <a:ext cx="3859213" cy="385921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660900" y="1763713"/>
            <a:ext cx="4335463" cy="43354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5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6" grpId="0" animBg="1"/>
      <p:bldP spid="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3" name="Группа 3"/>
          <p:cNvGrpSpPr>
            <a:grpSpLocks/>
          </p:cNvGrpSpPr>
          <p:nvPr/>
        </p:nvGrpSpPr>
        <p:grpSpPr bwMode="auto">
          <a:xfrm>
            <a:off x="142875" y="34925"/>
            <a:ext cx="9053513" cy="1449388"/>
            <a:chOff x="143603" y="35150"/>
            <a:chExt cx="9052477" cy="144963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80112" y="260613"/>
              <a:ext cx="878422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80112" y="1484784"/>
              <a:ext cx="878422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9879" name="Прямоугольник 6"/>
            <p:cNvSpPr>
              <a:spLocks noChangeArrowheads="1"/>
            </p:cNvSpPr>
            <p:nvPr/>
          </p:nvSpPr>
          <p:spPr bwMode="auto">
            <a:xfrm>
              <a:off x="143603" y="446523"/>
              <a:ext cx="878497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Как уберечься от заболевания?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9880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271463" y="1700213"/>
            <a:ext cx="8529637" cy="3816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Снизить риск заболевания туберкулезом ребенка можно проведением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вакцинации БЦЖ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, которая проводится бесплатно всем детям в роддоме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с 3-х суток жизни 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(при отсутствии медицинских противопоказаний).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Повторные прививки –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ревакцинация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БЦЖ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  – проводится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в 7 лет и 14 лет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.</a:t>
            </a:r>
          </a:p>
        </p:txBody>
      </p:sp>
      <p:pic>
        <p:nvPicPr>
          <p:cNvPr id="79875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0" y="4868863"/>
            <a:ext cx="2952750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513" y="4924425"/>
            <a:ext cx="3108325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91252" y="188640"/>
            <a:ext cx="8229600" cy="291545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ПОМНИТЕ: </a:t>
            </a:r>
            <a:r>
              <a:rPr lang="ru-RU" sz="4000" dirty="0">
                <a:latin typeface="Book Antiqua" pitchFamily="18" charset="0"/>
              </a:rPr>
              <a:t>Чтобы не заболеть туберкулезом, человеку необходим крепкий иммунитет! 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80898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050" y="735013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49060" y="2852936"/>
            <a:ext cx="1263085" cy="34072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1413" y="2708275"/>
            <a:ext cx="1008062" cy="35512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902" name="TextBox 4"/>
          <p:cNvSpPr txBox="1">
            <a:spLocks noChangeArrowheads="1"/>
          </p:cNvSpPr>
          <p:nvPr/>
        </p:nvSpPr>
        <p:spPr bwMode="auto">
          <a:xfrm>
            <a:off x="2060575" y="6280150"/>
            <a:ext cx="1711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7030A0"/>
                </a:solidFill>
                <a:latin typeface="Book Antiqua" pitchFamily="18" charset="0"/>
              </a:rPr>
              <a:t>ИММУНИТЕТ</a:t>
            </a:r>
          </a:p>
        </p:txBody>
      </p:sp>
      <p:sp>
        <p:nvSpPr>
          <p:cNvPr id="80903" name="TextBox 9"/>
          <p:cNvSpPr txBox="1">
            <a:spLocks noChangeArrowheads="1"/>
          </p:cNvSpPr>
          <p:nvPr/>
        </p:nvSpPr>
        <p:spPr bwMode="auto">
          <a:xfrm>
            <a:off x="4500563" y="2525713"/>
            <a:ext cx="4519612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КУРЕНИЕ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АЛКОГОЛИЗМ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УПОТРЕБЛЕНИЕ НАРКОТИКОВ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СТРЕССЫ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НЕСБАЛАНСИРОВАННОЕ ПИТАНИЕ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МАЛОПОДВИЖНЫЙ ОБРАЗ ЖИЗНИ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ДИАБЕТ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ЯЗВЕННАЯ БОЛЕЗНЬ ЖЕЛУДКА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ВИЧ - ИНФЕКЦИЯ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11413" y="5732463"/>
            <a:ext cx="1008062" cy="5143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837214"/>
            <a:ext cx="4536504" cy="555573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ВАЖНО: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Здоровый образ жизни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Избегайте стрессов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Полноценная пища, богатая белками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Нормальная физическая нагрузка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Проветривайте комнаты, где вы работаете и отдыхаете</a:t>
            </a:r>
          </a:p>
        </p:txBody>
      </p:sp>
      <p:pic>
        <p:nvPicPr>
          <p:cNvPr id="81922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560388"/>
            <a:ext cx="5540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82160" y="2167767"/>
            <a:ext cx="1263085" cy="34072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588125" y="1989138"/>
            <a:ext cx="1008063" cy="355123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26" name="TextBox 10"/>
          <p:cNvSpPr txBox="1">
            <a:spLocks noChangeArrowheads="1"/>
          </p:cNvSpPr>
          <p:nvPr/>
        </p:nvSpPr>
        <p:spPr bwMode="auto">
          <a:xfrm>
            <a:off x="6259513" y="6067425"/>
            <a:ext cx="1711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7030A0"/>
                </a:solidFill>
                <a:latin typeface="Book Antiqua" pitchFamily="18" charset="0"/>
              </a:rPr>
              <a:t>ИММУНИТЕТ</a:t>
            </a:r>
            <a:endParaRPr lang="ru-RU" sz="2000" b="1">
              <a:solidFill>
                <a:srgbClr val="7030A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8625" y="1858963"/>
            <a:ext cx="3384550" cy="4449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Туберкулёз (от лат. </a:t>
            </a:r>
            <a:r>
              <a:rPr lang="ru-RU" sz="2000" dirty="0" err="1">
                <a:latin typeface="Book Antiqua" pitchFamily="18" charset="0"/>
              </a:rPr>
              <a:t>tuberculum</a:t>
            </a:r>
            <a:r>
              <a:rPr lang="ru-RU" sz="2000" dirty="0">
                <a:latin typeface="Book Antiqua" pitchFamily="18" charset="0"/>
              </a:rPr>
              <a:t> — бугорок) — широко распространённое в мире инфекционное заболевание, вызываемое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микобактериями туберкулеза</a:t>
            </a:r>
            <a:r>
              <a:rPr lang="ru-RU" sz="2000" dirty="0">
                <a:latin typeface="Book Antiqua" pitchFamily="18" charset="0"/>
              </a:rPr>
              <a:t>.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Book Antiqua" pitchFamily="18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 Туберкулёз обычно поражает лёгкие, реже - затрагивает другие органы и системы.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913" y="1643063"/>
            <a:ext cx="3384550" cy="16414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Старые названия: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бугорчатка</a:t>
            </a:r>
            <a:r>
              <a:rPr lang="ru-RU" sz="2800" dirty="0">
                <a:latin typeface="Book Antiqua" pitchFamily="18" charset="0"/>
              </a:rPr>
              <a:t> или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чахотка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79388" y="260350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79388" y="1484313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79388" y="476250"/>
            <a:ext cx="87852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Туберкулез – что это?</a:t>
            </a:r>
            <a:endParaRPr lang="ru-RU" sz="4000" dirty="0">
              <a:latin typeface="+mn-lt"/>
            </a:endParaRPr>
          </a:p>
        </p:txBody>
      </p:sp>
      <p:pic>
        <p:nvPicPr>
          <p:cNvPr id="63494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7813" y="1893888"/>
            <a:ext cx="50323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2781300"/>
            <a:ext cx="24003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625" y="3414713"/>
            <a:ext cx="3384550" cy="16414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Наука о туберкулезе -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фтизиатрия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5450" y="5157788"/>
            <a:ext cx="3384550" cy="16414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(греч. -  </a:t>
            </a:r>
            <a:r>
              <a:rPr lang="en-US" sz="2800" dirty="0" err="1">
                <a:latin typeface="Book Antiqua" pitchFamily="18" charset="0"/>
              </a:rPr>
              <a:t>phtisis</a:t>
            </a:r>
            <a:r>
              <a:rPr lang="en-US" sz="2800" dirty="0">
                <a:latin typeface="Book Antiqua" pitchFamily="18" charset="0"/>
              </a:rPr>
              <a:t> —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истощение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рус. –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чахнуть</a:t>
            </a:r>
            <a:r>
              <a:rPr lang="ru-RU" sz="2800" dirty="0">
                <a:latin typeface="Book Antiqua" pitchFamily="18" charset="0"/>
              </a:rPr>
              <a:t>)</a:t>
            </a:r>
          </a:p>
        </p:txBody>
      </p:sp>
      <p:sp>
        <p:nvSpPr>
          <p:cNvPr id="3" name="Стрелка вправо 2"/>
          <p:cNvSpPr/>
          <p:nvPr/>
        </p:nvSpPr>
        <p:spPr>
          <a:xfrm rot="5400000">
            <a:off x="1945482" y="3225006"/>
            <a:ext cx="381000" cy="21431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1931194" y="5026819"/>
            <a:ext cx="381000" cy="21431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1" animBg="1"/>
      <p:bldP spid="12" grpId="2" animBg="1"/>
      <p:bldP spid="14" grpId="2" animBg="1"/>
      <p:bldP spid="3" grpId="1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9388" y="1628775"/>
            <a:ext cx="8785225" cy="14398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Тема "чахотки" была отражена в произведениях Достоевского, Диккенса, Дюма, в полотнах художников </a:t>
            </a:r>
            <a:r>
              <a:rPr lang="ru-RU" sz="2400" dirty="0" err="1">
                <a:latin typeface="Book Antiqua" pitchFamily="18" charset="0"/>
              </a:rPr>
              <a:t>Клодта</a:t>
            </a:r>
            <a:r>
              <a:rPr lang="ru-RU" sz="2400" dirty="0">
                <a:latin typeface="Book Antiqua" pitchFamily="18" charset="0"/>
              </a:rPr>
              <a:t>, Максимова, Поленова, в операх Верди и </a:t>
            </a:r>
            <a:r>
              <a:rPr lang="ru-RU" sz="2400" dirty="0" err="1">
                <a:latin typeface="Book Antiqua" pitchFamily="18" charset="0"/>
              </a:rPr>
              <a:t>Пуччини</a:t>
            </a:r>
            <a:r>
              <a:rPr lang="ru-RU" sz="2000" dirty="0">
                <a:latin typeface="Book Antiqua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Book Antiqua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79388" y="260350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9388" y="1484313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79388" y="476250"/>
            <a:ext cx="87852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История туберкулеза</a:t>
            </a:r>
            <a:endParaRPr lang="ru-RU" sz="4000" dirty="0">
              <a:latin typeface="+mn-lt"/>
            </a:endParaRPr>
          </a:p>
        </p:txBody>
      </p:sp>
      <p:pic>
        <p:nvPicPr>
          <p:cNvPr id="65541" name="Рисунок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4198938" y="3068638"/>
            <a:ext cx="2414587" cy="3111500"/>
            <a:chOff x="4199406" y="3068960"/>
            <a:chExt cx="2414416" cy="3111559"/>
          </a:xfrm>
        </p:grpSpPr>
        <p:pic>
          <p:nvPicPr>
            <p:cNvPr id="65552" name="Рисунок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02491" y="3068960"/>
              <a:ext cx="2208245" cy="2649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3" name="TextBox 2"/>
            <p:cNvSpPr txBox="1">
              <a:spLocks noChangeArrowheads="1"/>
            </p:cNvSpPr>
            <p:nvPr/>
          </p:nvSpPr>
          <p:spPr bwMode="auto">
            <a:xfrm>
              <a:off x="4199406" y="5718854"/>
              <a:ext cx="24144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В.Г. Белинский</a:t>
              </a:r>
            </a:p>
          </p:txBody>
        </p:sp>
      </p:grp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2098675" y="3068638"/>
            <a:ext cx="2778125" cy="2986087"/>
            <a:chOff x="2801102" y="3068960"/>
            <a:chExt cx="2778178" cy="2986408"/>
          </a:xfrm>
        </p:grpSpPr>
        <p:pic>
          <p:nvPicPr>
            <p:cNvPr id="65550" name="Рисунок 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01102" y="3068960"/>
              <a:ext cx="1932806" cy="25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1" name="TextBox 16"/>
            <p:cNvSpPr txBox="1">
              <a:spLocks noChangeArrowheads="1"/>
            </p:cNvSpPr>
            <p:nvPr/>
          </p:nvSpPr>
          <p:spPr bwMode="auto">
            <a:xfrm>
              <a:off x="2902429" y="5593703"/>
              <a:ext cx="267685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А.П. Чехов</a:t>
              </a:r>
            </a:p>
          </p:txBody>
        </p:sp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6170613" y="3789363"/>
            <a:ext cx="3382962" cy="3071812"/>
            <a:chOff x="6170825" y="3789040"/>
            <a:chExt cx="3382282" cy="3072648"/>
          </a:xfrm>
        </p:grpSpPr>
        <p:pic>
          <p:nvPicPr>
            <p:cNvPr id="65548" name="Рисунок 9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170825" y="3789040"/>
              <a:ext cx="2952328" cy="2830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9" name="TextBox 17"/>
            <p:cNvSpPr txBox="1">
              <a:spLocks noChangeArrowheads="1"/>
            </p:cNvSpPr>
            <p:nvPr/>
          </p:nvSpPr>
          <p:spPr bwMode="auto">
            <a:xfrm>
              <a:off x="6876256" y="6400023"/>
              <a:ext cx="267685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Ф. Шопен</a:t>
              </a:r>
            </a:p>
          </p:txBody>
        </p:sp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0" y="3987800"/>
            <a:ext cx="2908300" cy="2873375"/>
            <a:chOff x="4561858" y="3182021"/>
            <a:chExt cx="2907954" cy="2873346"/>
          </a:xfrm>
        </p:grpSpPr>
        <p:pic>
          <p:nvPicPr>
            <p:cNvPr id="65546" name="Рисунок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3182021"/>
              <a:ext cx="1944216" cy="2484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7" name="TextBox 18"/>
            <p:cNvSpPr txBox="1">
              <a:spLocks noChangeArrowheads="1"/>
            </p:cNvSpPr>
            <p:nvPr/>
          </p:nvSpPr>
          <p:spPr bwMode="auto">
            <a:xfrm>
              <a:off x="4561858" y="5593702"/>
              <a:ext cx="29079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Н.А. Добролюбов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8100" cy="165735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Роберт Кох открывает возбудителя туберкулеза!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8" y="1773238"/>
            <a:ext cx="4421187" cy="504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03800" y="2165350"/>
            <a:ext cx="3889375" cy="4478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Роберт Кох выступил на  заседании Берлинского физиологического общества с сенсационным сообщением: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ему удалось выделить бактерию, вызывающую туберкулез.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Заявление Коха встретила всеобщая восторженная тишина.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Открытые бациллы получили название «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палочек Коха</a:t>
            </a:r>
            <a:r>
              <a:rPr lang="ru-RU" sz="2000" dirty="0">
                <a:latin typeface="Book Antiqua" pitchFamily="18" charset="0"/>
              </a:rPr>
              <a:t>». 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79388" y="260350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9388" y="1584325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566" name="TextBox 13"/>
          <p:cNvSpPr txBox="1">
            <a:spLocks noChangeArrowheads="1"/>
          </p:cNvSpPr>
          <p:nvPr/>
        </p:nvSpPr>
        <p:spPr bwMode="auto">
          <a:xfrm>
            <a:off x="4751388" y="1624013"/>
            <a:ext cx="43926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Book Antiqua" pitchFamily="18" charset="0"/>
              </a:rPr>
              <a:t>24 марта 1882 год</a:t>
            </a:r>
          </a:p>
        </p:txBody>
      </p:sp>
      <p:pic>
        <p:nvPicPr>
          <p:cNvPr id="66567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5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49388"/>
            <a:chOff x="179512" y="35150"/>
            <a:chExt cx="9016568" cy="144963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13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84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Прямоугольник 6"/>
            <p:cNvSpPr/>
            <p:nvPr/>
          </p:nvSpPr>
          <p:spPr>
            <a:xfrm>
              <a:off x="179512" y="476550"/>
              <a:ext cx="8784804" cy="7081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День белой ромашки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67594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7586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4581">
            <a:off x="3414713" y="1184275"/>
            <a:ext cx="3938587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2238" y="2232025"/>
            <a:ext cx="3213100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925" y="3433763"/>
            <a:ext cx="1952625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80564">
            <a:off x="5724525" y="2087563"/>
            <a:ext cx="3213100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79388" y="5334000"/>
            <a:ext cx="878522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Белая ромашка – как символ борьбы с туберкулезом</a:t>
            </a:r>
            <a:endParaRPr lang="ru-RU" sz="4000" dirty="0"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74848" y="809193"/>
            <a:ext cx="8229600" cy="301520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+mn-ea"/>
                <a:cs typeface="+mn-cs"/>
              </a:rPr>
              <a:t>ВАЖНО: </a:t>
            </a:r>
            <a:r>
              <a:rPr lang="ru-RU" sz="4000" dirty="0">
                <a:latin typeface="Book Antiqua" pitchFamily="18" charset="0"/>
                <a:ea typeface="+mn-ea"/>
                <a:cs typeface="+mn-cs"/>
              </a:rPr>
              <a:t>Если туберкулез не лечить, то один больной с активной формой заболевания заражает, в среднем, 10-15 человек в год.</a:t>
            </a:r>
          </a:p>
        </p:txBody>
      </p:sp>
      <p:pic>
        <p:nvPicPr>
          <p:cNvPr id="706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0388" y="3198813"/>
            <a:ext cx="343852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750888"/>
            <a:ext cx="6746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1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Прямоугольник 6"/>
            <p:cNvSpPr/>
            <p:nvPr/>
          </p:nvSpPr>
          <p:spPr>
            <a:xfrm>
              <a:off x="222372" y="201862"/>
              <a:ext cx="8784804" cy="132416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Как можно заразиться туберкулезом?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71697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4968875"/>
            <a:ext cx="255587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7863" y="5180013"/>
            <a:ext cx="21526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5683250"/>
            <a:ext cx="1874838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255588" y="1543050"/>
            <a:ext cx="87090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dk1"/>
                </a:solidFill>
                <a:latin typeface="Book Antiqua" pitchFamily="18" charset="0"/>
              </a:rPr>
              <a:t>Основной источник заражения -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человек</a:t>
            </a:r>
            <a:r>
              <a:rPr lang="ru-RU" sz="2400" dirty="0">
                <a:solidFill>
                  <a:schemeClr val="dk1"/>
                </a:solidFill>
                <a:latin typeface="Book Antiqua" pitchFamily="18" charset="0"/>
              </a:rPr>
              <a:t>, который болеет туберкулезом легких.</a:t>
            </a:r>
          </a:p>
        </p:txBody>
      </p:sp>
      <p:sp>
        <p:nvSpPr>
          <p:cNvPr id="21" name="Овал 20"/>
          <p:cNvSpPr/>
          <p:nvPr/>
        </p:nvSpPr>
        <p:spPr>
          <a:xfrm>
            <a:off x="3065463" y="2419350"/>
            <a:ext cx="3168650" cy="3168650"/>
          </a:xfrm>
          <a:prstGeom prst="ellipse">
            <a:avLst/>
          </a:prstGeom>
          <a:gradFill>
            <a:gsLst>
              <a:gs pos="0">
                <a:schemeClr val="accent4">
                  <a:tint val="50000"/>
                  <a:satMod val="300000"/>
                  <a:lumMod val="14000"/>
                  <a:lumOff val="86000"/>
                  <a:alpha val="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81475" y="2773363"/>
            <a:ext cx="939800" cy="2517775"/>
          </a:xfrm>
          <a:prstGeom prst="rect">
            <a:avLst/>
          </a:prstGeom>
          <a:noFill/>
        </p:spPr>
      </p:pic>
      <p:pic>
        <p:nvPicPr>
          <p:cNvPr id="25" name="Прямоугольник 24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14925" y="2547938"/>
            <a:ext cx="2041525" cy="603250"/>
          </a:xfrm>
          <a:prstGeom prst="rect">
            <a:avLst/>
          </a:prstGeom>
          <a:noFill/>
        </p:spPr>
      </p:pic>
      <p:pic>
        <p:nvPicPr>
          <p:cNvPr id="31" name="Прямоугольник 30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44750" y="2547938"/>
            <a:ext cx="2041525" cy="603250"/>
          </a:xfrm>
          <a:prstGeom prst="rect">
            <a:avLst/>
          </a:prstGeom>
          <a:noFill/>
        </p:spPr>
      </p:pic>
      <p:pic>
        <p:nvPicPr>
          <p:cNvPr id="32" name="Прямоугольник 31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30438" y="3492500"/>
            <a:ext cx="1298575" cy="598488"/>
          </a:xfrm>
          <a:prstGeom prst="rect">
            <a:avLst/>
          </a:prstGeom>
          <a:noFill/>
        </p:spPr>
      </p:pic>
      <p:pic>
        <p:nvPicPr>
          <p:cNvPr id="33" name="Прямоугольник 32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68963" y="3492500"/>
            <a:ext cx="2043112" cy="598488"/>
          </a:xfrm>
          <a:prstGeom prst="rect">
            <a:avLst/>
          </a:prstGeom>
          <a:noFill/>
        </p:spPr>
      </p:pic>
      <p:pic>
        <p:nvPicPr>
          <p:cNvPr id="34" name="Прямоугольник 33"/>
          <p:cNvPicPr>
            <a:picLocks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83213" y="4383088"/>
            <a:ext cx="2035175" cy="596900"/>
          </a:xfrm>
          <a:prstGeom prst="rect">
            <a:avLst/>
          </a:prstGeom>
          <a:noFill/>
        </p:spPr>
      </p:pic>
      <p:pic>
        <p:nvPicPr>
          <p:cNvPr id="35" name="Прямоугольник 34"/>
          <p:cNvPicPr>
            <a:picLocks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889125" y="4383088"/>
            <a:ext cx="2146300" cy="596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5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Прямоугольник 6"/>
            <p:cNvSpPr/>
            <p:nvPr/>
          </p:nvSpPr>
          <p:spPr>
            <a:xfrm>
              <a:off x="222372" y="201862"/>
              <a:ext cx="8784804" cy="132416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Кто может заболеть туберкулезом?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72712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179388" y="1628775"/>
            <a:ext cx="5113337" cy="5113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     </a:t>
            </a:r>
            <a:r>
              <a:rPr lang="ru-RU" sz="2400" dirty="0">
                <a:latin typeface="Book Antiqua" pitchFamily="18" charset="0"/>
              </a:rPr>
              <a:t>Туберкулез поражает людей независимо от их социального статуса.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     Заболевает активным туберкулезом в среднем 1 из 10 человек, инфицированных микобактериями туберкулеза.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     Здоровая иммунная система человека успешно контролирует эту инфекцию.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     Однако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при ослаблении иммунитета</a:t>
            </a:r>
            <a:r>
              <a:rPr lang="ru-RU" sz="2400" dirty="0">
                <a:latin typeface="Book Antiqua" pitchFamily="18" charset="0"/>
              </a:rPr>
              <a:t> развивается заболевание – активная форма туберкулеза.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man Old Style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Book Antiqua" pitchFamily="18" charset="0"/>
            </a:endParaRPr>
          </a:p>
        </p:txBody>
      </p:sp>
      <p:pic>
        <p:nvPicPr>
          <p:cNvPr id="14" name="Рисунок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5963" y="1365250"/>
            <a:ext cx="7624762" cy="4895850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6913" y="1365250"/>
            <a:ext cx="7626350" cy="488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3250"/>
            <a:ext cx="91440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494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Book Antiqua</vt:lpstr>
      <vt:lpstr>Bookman Old Style</vt:lpstr>
      <vt:lpstr>Calibri</vt:lpstr>
      <vt:lpstr>Тема Office</vt:lpstr>
      <vt:lpstr>1_Тема Office</vt:lpstr>
      <vt:lpstr>3_Тема Office</vt:lpstr>
      <vt:lpstr>5_Тема Office</vt:lpstr>
      <vt:lpstr>Презентация PowerPoint</vt:lpstr>
      <vt:lpstr>Презентация PowerPoint</vt:lpstr>
      <vt:lpstr>Презентация PowerPoint</vt:lpstr>
      <vt:lpstr>Роберт Кох открывает возбудителя туберкулеза!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 марта Всемирный день борьбы с туберкулезом</dc:title>
  <dc:creator>Валя</dc:creator>
  <cp:lastModifiedBy>PETRAKOV</cp:lastModifiedBy>
  <cp:revision>92</cp:revision>
  <dcterms:created xsi:type="dcterms:W3CDTF">2014-03-08T12:52:47Z</dcterms:created>
  <dcterms:modified xsi:type="dcterms:W3CDTF">2023-03-22T06:11:01Z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3587165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