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4" r:id="rId3"/>
    <p:sldMasterId id="2147483708" r:id="rId4"/>
  </p:sldMasterIdLst>
  <p:sldIdLst>
    <p:sldId id="256" r:id="rId5"/>
    <p:sldId id="258" r:id="rId6"/>
    <p:sldId id="282" r:id="rId7"/>
    <p:sldId id="257" r:id="rId8"/>
    <p:sldId id="287" r:id="rId9"/>
    <p:sldId id="264" r:id="rId10"/>
    <p:sldId id="262" r:id="rId11"/>
    <p:sldId id="267" r:id="rId12"/>
    <p:sldId id="271" r:id="rId13"/>
    <p:sldId id="273" r:id="rId14"/>
    <p:sldId id="275" r:id="rId15"/>
    <p:sldId id="276" r:id="rId16"/>
    <p:sldId id="278" r:id="rId17"/>
    <p:sldId id="279" r:id="rId18"/>
    <p:sldId id="280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D304"/>
    <a:srgbClr val="EEB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50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DBCDEA-2FB8-413D-8211-3453EB5D7328}" type="datetimeFigureOut">
              <a:rPr lang="ru-RU"/>
              <a:pPr>
                <a:defRPr/>
              </a:pPr>
              <a:t>22.03.2023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9557B-9E88-41BA-BEB1-68DA6F3385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5AF271-6A87-4152-96C8-2084281A015C}" type="datetimeFigureOut">
              <a:rPr lang="ru-RU"/>
              <a:pPr>
                <a:defRPr/>
              </a:pPr>
              <a:t>22.03.2023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2D78FF-2739-46D6-B3BF-57C74BA2FA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13EAC2-FAEE-4B3B-81DA-67E145C2587F}" type="datetimeFigureOut">
              <a:rPr lang="ru-RU"/>
              <a:pPr>
                <a:defRPr/>
              </a:pPr>
              <a:t>22.03.2023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0B7B49-9B0E-4EF5-9875-D3CBB4CE59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CA8F14-4723-45CF-A556-5F17EAE335C4}" type="datetimeFigureOut">
              <a:rPr lang="ru-RU"/>
              <a:pPr>
                <a:defRPr/>
              </a:pPr>
              <a:t>22.03.2023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757912-6675-46A0-B5C8-6E199D142E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635762-7046-46F8-92E4-37603B4038F3}" type="datetimeFigureOut">
              <a:rPr lang="ru-RU"/>
              <a:pPr>
                <a:defRPr/>
              </a:pPr>
              <a:t>22.03.2023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5D30CD-7292-4281-AD1B-B5E6D54C44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E6577-2C78-4082-9C3D-87EC253549A8}" type="datetimeFigureOut">
              <a:rPr lang="ru-RU"/>
              <a:pPr>
                <a:defRPr/>
              </a:pPr>
              <a:t>22.03.2023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834345-6AEA-48AA-A779-6A163EDD14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1C26BB-7684-45BE-BE04-582712737C5A}" type="datetimeFigureOut">
              <a:rPr lang="ru-RU"/>
              <a:pPr>
                <a:defRPr/>
              </a:pPr>
              <a:t>22.03.2023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E86D61-63D5-4848-A1BB-E87C88B525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2E0971-58EE-4ABA-8E73-D2D5E4604793}" type="datetimeFigureOut">
              <a:rPr lang="ru-RU"/>
              <a:pPr>
                <a:defRPr/>
              </a:pPr>
              <a:t>22.03.2023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9DC344-094B-4EB8-B9D2-0DD2F85476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2FE45B-712B-461C-A14F-19B3716AD61C}" type="datetimeFigureOut">
              <a:rPr lang="ru-RU"/>
              <a:pPr>
                <a:defRPr/>
              </a:pPr>
              <a:t>22.03.2023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1E9C62-1BB9-469F-9ABB-39E587394C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CC6FE2-6E22-45F3-945B-0EBFA143C2A7}" type="datetimeFigureOut">
              <a:rPr lang="ru-RU"/>
              <a:pPr>
                <a:defRPr/>
              </a:pPr>
              <a:t>22.03.2023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940ED0-8310-4138-98B5-C691E6FECB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0544C7-D920-4FCA-9BF5-EFFE556F34D6}" type="datetimeFigureOut">
              <a:rPr lang="ru-RU"/>
              <a:pPr>
                <a:defRPr/>
              </a:pPr>
              <a:t>22.03.2023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CF0B04-D5BB-49EC-BB63-700306FD2E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B9BE4-7F25-439A-B2A6-B725AFB924BF}" type="datetimeFigureOut">
              <a:rPr lang="ru-RU"/>
              <a:pPr>
                <a:defRPr/>
              </a:pPr>
              <a:t>22.03.2023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5183CB-D4F4-44F3-A4C2-C5326238CB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033E17-7C73-40AB-A618-0FA1726777D9}" type="datetimeFigureOut">
              <a:rPr lang="ru-RU"/>
              <a:pPr>
                <a:defRPr/>
              </a:pPr>
              <a:t>22.03.2023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ADB495-0382-48A9-9783-F35BDFC721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B7C5FE-ACC0-40BE-AA1A-AFD988F7DF17}" type="datetimeFigureOut">
              <a:rPr lang="ru-RU"/>
              <a:pPr>
                <a:defRPr/>
              </a:pPr>
              <a:t>22.03.2023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35F076-4F35-47F9-B06E-40EE78AA70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C0AAB3-EDA9-46BB-B4AB-BC8432A58923}" type="datetimeFigureOut">
              <a:rPr lang="ru-RU"/>
              <a:pPr>
                <a:defRPr/>
              </a:pPr>
              <a:t>22.03.2023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06F2C3-6B36-4B3D-AEA4-A34C43F638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CF2843-D868-4239-9777-139B62C5C7CF}" type="datetimeFigureOut">
              <a:rPr lang="ru-RU"/>
              <a:pPr>
                <a:defRPr/>
              </a:pPr>
              <a:t>22.03.2023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6A6515-A358-4841-B644-7E4774D92D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9970EF-A365-488A-9462-2E4C44DDBC15}" type="datetimeFigureOut">
              <a:rPr lang="ru-RU"/>
              <a:pPr>
                <a:defRPr/>
              </a:pPr>
              <a:t>22.03.2023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84ADC1-3D0B-4D34-AB17-9372102743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125EBE-6EC9-4C58-96C4-51222C0C18F6}" type="datetimeFigureOut">
              <a:rPr lang="ru-RU"/>
              <a:pPr>
                <a:defRPr/>
              </a:pPr>
              <a:t>22.03.2023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EC3CB2-0116-4D2B-B1B9-BB87A54623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183244-1BDF-4E0B-8BC4-6E776FA9E42E}" type="datetimeFigureOut">
              <a:rPr lang="ru-RU"/>
              <a:pPr>
                <a:defRPr/>
              </a:pPr>
              <a:t>22.03.2023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EE327B-45B1-434D-A2D4-63A51B4143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D3F12F-9B47-49E9-879A-B8A73A2CCC43}" type="datetimeFigureOut">
              <a:rPr lang="ru-RU"/>
              <a:pPr>
                <a:defRPr/>
              </a:pPr>
              <a:t>22.03.2023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15063-287A-4B33-9AB8-78BB8338E4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E403D6-1F77-4AD8-A8CF-3EFA3EB423C3}" type="datetimeFigureOut">
              <a:rPr lang="ru-RU"/>
              <a:pPr>
                <a:defRPr/>
              </a:pPr>
              <a:t>22.03.2023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141E4B-1F35-4464-8827-C4B349FB25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915271-CCC3-4498-A499-CC4845BB20CC}" type="datetimeFigureOut">
              <a:rPr lang="ru-RU"/>
              <a:pPr>
                <a:defRPr/>
              </a:pPr>
              <a:t>22.03.2023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579B45-F1BB-46E7-9B65-1928AF7563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284251-FD59-4270-9B29-1AE5828791FE}" type="datetimeFigureOut">
              <a:rPr lang="ru-RU"/>
              <a:pPr>
                <a:defRPr/>
              </a:pPr>
              <a:t>22.03.2023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6A069-98C1-42CC-8B96-21A165B7BF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2B7BFC-6FC9-4185-A7D5-837148CD09CC}" type="datetimeFigureOut">
              <a:rPr lang="ru-RU"/>
              <a:pPr>
                <a:defRPr/>
              </a:pPr>
              <a:t>22.03.2023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A05FAB-1FA9-4D27-8916-4891A724D2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45A8E2-CB11-451C-B015-A9D09B98E752}" type="datetimeFigureOut">
              <a:rPr lang="ru-RU"/>
              <a:pPr>
                <a:defRPr/>
              </a:pPr>
              <a:t>22.03.2023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25D84A-B58F-4C77-8BDB-63D7B4A016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A613E2-C224-46BA-8837-175C4D3EEBA0}" type="datetimeFigureOut">
              <a:rPr lang="ru-RU"/>
              <a:pPr>
                <a:defRPr/>
              </a:pPr>
              <a:t>22.03.2023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8C810-EA14-4870-90B7-027EB7D179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D3486F-4580-4900-9DCF-575DA7F18150}" type="datetimeFigureOut">
              <a:rPr lang="ru-RU"/>
              <a:pPr>
                <a:defRPr/>
              </a:pPr>
              <a:t>22.03.2023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631F26-4BC4-4756-B9A0-544836719A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1A6EF8-7A70-4852-B3A4-8B22D37D8C3C}" type="datetimeFigureOut">
              <a:rPr lang="ru-RU"/>
              <a:pPr>
                <a:defRPr/>
              </a:pPr>
              <a:t>22.03.2023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B29B7C-6C3C-4E93-BD93-B57CB43CF7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074B3D-EA39-456B-870E-C94B01307B20}" type="datetimeFigureOut">
              <a:rPr lang="ru-RU"/>
              <a:pPr>
                <a:defRPr/>
              </a:pPr>
              <a:t>22.03.2023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6EC8A0-102C-473B-8B4B-2E05062C4D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2D7EA0-6939-475F-8AD3-C6AB05EA743F}" type="datetimeFigureOut">
              <a:rPr lang="ru-RU"/>
              <a:pPr>
                <a:defRPr/>
              </a:pPr>
              <a:t>22.03.2023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4B22AE-F8CD-4F2A-B87A-AFE5A69E39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4C1BCF-32E7-4040-9EDF-7815083B8A44}" type="datetimeFigureOut">
              <a:rPr lang="ru-RU"/>
              <a:pPr>
                <a:defRPr/>
              </a:pPr>
              <a:t>22.03.2023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571DF7-4908-462A-9C44-E87B2A0D79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6D0A8-662B-44FB-A0BB-EBBEF5D3C179}" type="datetimeFigureOut">
              <a:rPr lang="ru-RU"/>
              <a:pPr>
                <a:defRPr/>
              </a:pPr>
              <a:t>22.03.2023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B0E2DB-2B69-402C-8C89-535FD8AA96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C7E744-36B7-4947-9EF0-9181A37F9244}" type="datetimeFigureOut">
              <a:rPr lang="ru-RU"/>
              <a:pPr>
                <a:defRPr/>
              </a:pPr>
              <a:t>22.03.2023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DAC182-4C11-4E25-B719-40797DC60C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12A423-4F35-44D0-A92E-B54EA0C63C82}" type="datetimeFigureOut">
              <a:rPr lang="ru-RU"/>
              <a:pPr>
                <a:defRPr/>
              </a:pPr>
              <a:t>22.03.2023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3228E-AABD-46C1-A39E-19F804381D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B85258-EE0A-463E-9187-D9029BF88B6D}" type="datetimeFigureOut">
              <a:rPr lang="ru-RU"/>
              <a:pPr>
                <a:defRPr/>
              </a:pPr>
              <a:t>22.03.2023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F82A58-712B-4085-8169-E956973029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877E4E-BB5C-4492-AE4B-9DF18551159D}" type="datetimeFigureOut">
              <a:rPr lang="ru-RU"/>
              <a:pPr>
                <a:defRPr/>
              </a:pPr>
              <a:t>22.03.2023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10622C-5789-429E-84DC-FDC298CA5F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E0FF8A-4250-4579-9B02-37A22229C528}" type="datetimeFigureOut">
              <a:rPr lang="ru-RU"/>
              <a:pPr>
                <a:defRPr/>
              </a:pPr>
              <a:t>22.03.2023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9E36AE-556B-44F6-B920-CA91FE3B88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1FC5FF-2A8C-468C-90F8-92C91A0814A3}" type="datetimeFigureOut">
              <a:rPr lang="ru-RU"/>
              <a:pPr>
                <a:defRPr/>
              </a:pPr>
              <a:t>22.03.2023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2364A0-44AB-456F-B2F1-49FE2E1437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1D67F1-F136-4202-BAA2-E7F96922C600}" type="datetimeFigureOut">
              <a:rPr lang="ru-RU"/>
              <a:pPr>
                <a:defRPr/>
              </a:pPr>
              <a:t>22.03.2023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4394BA-53AF-4813-B4BC-68E02E27F8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72F6F1-7821-488B-9F91-ADCE5F8B82B8}" type="datetimeFigureOut">
              <a:rPr lang="ru-RU"/>
              <a:pPr>
                <a:defRPr/>
              </a:pPr>
              <a:t>22.03.2023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19C835-E17C-4439-94F1-24E33AF6C4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0BF882-DD94-4140-BDDE-D81DD06DE039}" type="datetimeFigureOut">
              <a:rPr lang="ru-RU"/>
              <a:pPr>
                <a:defRPr/>
              </a:pPr>
              <a:t>22.03.2023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1E5F39-6A2A-4CD2-9CFA-B0EF6A2CC9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B35EFC-C441-4081-B724-D1F4380E1EA7}" type="datetimeFigureOut">
              <a:rPr lang="ru-RU"/>
              <a:pPr>
                <a:defRPr/>
              </a:pPr>
              <a:t>22.03.2023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159B63-BE02-4982-8EAD-FD43D22C4A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8A0E2-8B6E-4874-AEBB-079777434B90}" type="datetimeFigureOut">
              <a:rPr lang="ru-RU"/>
              <a:pPr>
                <a:defRPr/>
              </a:pPr>
              <a:t>22.03.2023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349B88-FD51-4395-9C66-78BB650871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BEFC1A-27D8-4B12-ADD4-49340C62FFC6}" type="datetimeFigureOut">
              <a:rPr lang="ru-RU"/>
              <a:pPr>
                <a:defRPr/>
              </a:pPr>
              <a:t>22.03.2023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129FEA-B545-4CDC-80C8-F536816BB9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CC8967E-B508-424B-B706-36862F82C93C}" type="datetimeFigureOut">
              <a:rPr lang="ru-RU"/>
              <a:pPr>
                <a:defRPr/>
              </a:pPr>
              <a:t>22.03.2023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7EEDAAD-5B1C-4923-92D3-A093983A6B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18" r:id="rId2"/>
    <p:sldLayoutId id="2147483717" r:id="rId3"/>
    <p:sldLayoutId id="2147483716" r:id="rId4"/>
    <p:sldLayoutId id="2147483715" r:id="rId5"/>
    <p:sldLayoutId id="2147483714" r:id="rId6"/>
    <p:sldLayoutId id="2147483713" r:id="rId7"/>
    <p:sldLayoutId id="2147483712" r:id="rId8"/>
    <p:sldLayoutId id="2147483711" r:id="rId9"/>
    <p:sldLayoutId id="2147483710" r:id="rId10"/>
    <p:sldLayoutId id="214748370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331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40BBB6A6-FA6B-46AE-BDDD-234716D6F4B4}" type="datetimeFigureOut">
              <a:rPr lang="ru-RU"/>
              <a:pPr>
                <a:defRPr/>
              </a:pPr>
              <a:t>22.03.2023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11DA0462-54C8-42F8-9A74-1CF273DE8F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29" r:id="rId2"/>
    <p:sldLayoutId id="2147483728" r:id="rId3"/>
    <p:sldLayoutId id="2147483727" r:id="rId4"/>
    <p:sldLayoutId id="2147483726" r:id="rId5"/>
    <p:sldLayoutId id="2147483725" r:id="rId6"/>
    <p:sldLayoutId id="2147483724" r:id="rId7"/>
    <p:sldLayoutId id="2147483723" r:id="rId8"/>
    <p:sldLayoutId id="2147483722" r:id="rId9"/>
    <p:sldLayoutId id="2147483721" r:id="rId10"/>
    <p:sldLayoutId id="214748372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3789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9A286C91-D21A-4FD1-B1D9-04196AC972F2}" type="datetimeFigureOut">
              <a:rPr lang="ru-RU"/>
              <a:pPr>
                <a:defRPr/>
              </a:pPr>
              <a:t>22.03.2023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B40379FB-73AC-4552-8E43-A514883821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1" r:id="rId2"/>
    <p:sldLayoutId id="2147483750" r:id="rId3"/>
    <p:sldLayoutId id="2147483749" r:id="rId4"/>
    <p:sldLayoutId id="2147483748" r:id="rId5"/>
    <p:sldLayoutId id="2147483747" r:id="rId6"/>
    <p:sldLayoutId id="2147483746" r:id="rId7"/>
    <p:sldLayoutId id="2147483745" r:id="rId8"/>
    <p:sldLayoutId id="2147483744" r:id="rId9"/>
    <p:sldLayoutId id="2147483743" r:id="rId10"/>
    <p:sldLayoutId id="214748374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5017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BE9F45EC-8578-45DA-91A5-EB586A2B5C84}" type="datetimeFigureOut">
              <a:rPr lang="ru-RU"/>
              <a:pPr>
                <a:defRPr/>
              </a:pPr>
              <a:t>22.03.2023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A3B417C3-0CC3-4641-9F63-5395AB1BBC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2" r:id="rId2"/>
    <p:sldLayoutId id="2147483761" r:id="rId3"/>
    <p:sldLayoutId id="2147483760" r:id="rId4"/>
    <p:sldLayoutId id="2147483759" r:id="rId5"/>
    <p:sldLayoutId id="2147483758" r:id="rId6"/>
    <p:sldLayoutId id="2147483757" r:id="rId7"/>
    <p:sldLayoutId id="2147483756" r:id="rId8"/>
    <p:sldLayoutId id="2147483755" r:id="rId9"/>
    <p:sldLayoutId id="2147483754" r:id="rId10"/>
    <p:sldLayoutId id="214748375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4.pn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ctr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622300" y="55563"/>
            <a:ext cx="8339138" cy="2322512"/>
          </a:xfr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62467" name="Рисунок 4"/>
          <p:cNvPicPr preferRelativeResize="0"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463" y="2305050"/>
            <a:ext cx="9136062" cy="486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777" name="Группа 3"/>
          <p:cNvGrpSpPr>
            <a:grpSpLocks/>
          </p:cNvGrpSpPr>
          <p:nvPr/>
        </p:nvGrpSpPr>
        <p:grpSpPr bwMode="auto">
          <a:xfrm>
            <a:off x="179388" y="34925"/>
            <a:ext cx="9017000" cy="1449388"/>
            <a:chOff x="179512" y="35150"/>
            <a:chExt cx="9016568" cy="1449634"/>
          </a:xfrm>
        </p:grpSpPr>
        <p:cxnSp>
          <p:nvCxnSpPr>
            <p:cNvPr id="5" name="Прямая соединительная линия 4"/>
            <p:cNvCxnSpPr/>
            <p:nvPr/>
          </p:nvCxnSpPr>
          <p:spPr>
            <a:xfrm>
              <a:off x="179512" y="260613"/>
              <a:ext cx="8784804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Прямая соединительная линия 5"/>
            <p:cNvCxnSpPr/>
            <p:nvPr/>
          </p:nvCxnSpPr>
          <p:spPr>
            <a:xfrm>
              <a:off x="179512" y="1484784"/>
              <a:ext cx="8784804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75787" name="Прямоугольник 6"/>
            <p:cNvSpPr>
              <a:spLocks noChangeArrowheads="1"/>
            </p:cNvSpPr>
            <p:nvPr/>
          </p:nvSpPr>
          <p:spPr bwMode="auto">
            <a:xfrm>
              <a:off x="222490" y="482769"/>
              <a:ext cx="8784976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4000" b="1">
                  <a:solidFill>
                    <a:srgbClr val="632523"/>
                  </a:solidFill>
                  <a:latin typeface="Book Antiqua" pitchFamily="18" charset="0"/>
                </a:rPr>
                <a:t>Как обнаружить туберкулез?</a:t>
              </a:r>
              <a:endParaRPr lang="ru-RU" sz="40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pic>
          <p:nvPicPr>
            <p:cNvPr id="75788" name="Рисунок 7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flipV="1">
              <a:off x="8372856" y="35150"/>
              <a:ext cx="823224" cy="801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Прямоугольник 10"/>
          <p:cNvSpPr/>
          <p:nvPr/>
        </p:nvSpPr>
        <p:spPr>
          <a:xfrm>
            <a:off x="4356100" y="1582738"/>
            <a:ext cx="4514850" cy="52197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prstClr val="black"/>
                </a:solidFill>
              </a:rPr>
              <a:t>     </a:t>
            </a:r>
            <a:r>
              <a:rPr lang="ru-RU" sz="2400" dirty="0">
                <a:solidFill>
                  <a:prstClr val="black"/>
                </a:solidFill>
                <a:latin typeface="Book Antiqua" pitchFamily="18" charset="0"/>
              </a:rPr>
              <a:t>Для выявления туберкулеза легких применяется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флюорография.</a:t>
            </a:r>
          </a:p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prstClr val="black"/>
                </a:solidFill>
                <a:latin typeface="Book Antiqua" pitchFamily="18" charset="0"/>
              </a:rPr>
              <a:t>     </a:t>
            </a:r>
            <a:r>
              <a:rPr lang="ru-RU" sz="2400" dirty="0">
                <a:latin typeface="Book Antiqua" pitchFamily="18" charset="0"/>
              </a:rPr>
              <a:t>Рекомендуется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ежегодно</a:t>
            </a:r>
            <a:r>
              <a:rPr lang="ru-RU" sz="2400" dirty="0">
                <a:latin typeface="Book Antiqua" pitchFamily="18" charset="0"/>
              </a:rPr>
              <a:t> проходить это обследование.</a:t>
            </a:r>
          </a:p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prstClr val="black"/>
                </a:solidFill>
                <a:latin typeface="Book Antiqua" pitchFamily="18" charset="0"/>
              </a:rPr>
              <a:t>     </a:t>
            </a:r>
            <a:r>
              <a:rPr lang="ru-RU" sz="2400" dirty="0">
                <a:latin typeface="Book Antiqua" pitchFamily="18" charset="0"/>
              </a:rPr>
              <a:t>Для своевременного выявления инфицирования туберкулезом всем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детям</a:t>
            </a:r>
            <a:r>
              <a:rPr lang="ru-RU" sz="2400" dirty="0">
                <a:latin typeface="Book Antiqua" pitchFamily="18" charset="0"/>
              </a:rPr>
              <a:t> и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подросткам</a:t>
            </a:r>
            <a:r>
              <a:rPr lang="ru-RU" sz="2400" dirty="0">
                <a:latin typeface="Book Antiqua" pitchFamily="18" charset="0"/>
              </a:rPr>
              <a:t> в России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ежегодно</a:t>
            </a:r>
            <a:r>
              <a:rPr lang="ru-RU" sz="2400" dirty="0">
                <a:latin typeface="Book Antiqua" pitchFamily="18" charset="0"/>
              </a:rPr>
              <a:t> проводится туберкулиновая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проба Манту</a:t>
            </a:r>
            <a:r>
              <a:rPr lang="ru-RU" sz="2400" dirty="0">
                <a:latin typeface="Book Antiqua" pitchFamily="18" charset="0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prstClr val="black"/>
                </a:solidFill>
                <a:latin typeface="Book Antiqua" pitchFamily="18" charset="0"/>
              </a:rPr>
              <a:t> 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solidFill>
                <a:prstClr val="black"/>
              </a:solidFill>
              <a:latin typeface="Book Antiqua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3363" y="1649413"/>
            <a:ext cx="3957637" cy="254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6538" y="1666875"/>
            <a:ext cx="3978275" cy="2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4000" y="1657350"/>
            <a:ext cx="3954463" cy="252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2725" y="4505325"/>
            <a:ext cx="4151313" cy="1755775"/>
          </a:xfrm>
          <a:prstGeom prst="rect">
            <a:avLst/>
          </a:prstGeom>
          <a:noFill/>
        </p:spPr>
      </p:pic>
      <p:sp>
        <p:nvSpPr>
          <p:cNvPr id="18" name="Прямоугольник 17"/>
          <p:cNvSpPr/>
          <p:nvPr/>
        </p:nvSpPr>
        <p:spPr>
          <a:xfrm>
            <a:off x="93663" y="1666875"/>
            <a:ext cx="8777287" cy="19780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prstClr val="black"/>
                </a:solidFill>
              </a:rPr>
              <a:t>     </a:t>
            </a:r>
            <a:r>
              <a:rPr lang="ru-RU" sz="2800" dirty="0">
                <a:solidFill>
                  <a:prstClr val="black"/>
                </a:solidFill>
                <a:latin typeface="Book Antiqua" pitchFamily="18" charset="0"/>
              </a:rPr>
              <a:t>Диагноз туберкулеза могут подтвердить </a:t>
            </a: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исследования мокроты</a:t>
            </a:r>
            <a:r>
              <a:rPr lang="ru-RU" sz="2800" dirty="0">
                <a:solidFill>
                  <a:prstClr val="black"/>
                </a:solidFill>
                <a:latin typeface="Book Antiqua" pitchFamily="18" charset="0"/>
              </a:rPr>
              <a:t> как самый прямой и быстрый способ диагностики туберкулеза, а также  анализы мочи, кала на туберкулезные палочки</a:t>
            </a:r>
            <a:r>
              <a:rPr lang="ru-RU" sz="2400" dirty="0">
                <a:solidFill>
                  <a:prstClr val="black"/>
                </a:solidFill>
                <a:latin typeface="Book Antiqua" pitchFamily="18" charset="0"/>
              </a:rPr>
              <a:t> .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solidFill>
                <a:prstClr val="black"/>
              </a:solidFill>
              <a:latin typeface="Book Antiqua" pitchFamily="18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809750" y="3243263"/>
            <a:ext cx="5440363" cy="335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801" name="Группа 3"/>
          <p:cNvGrpSpPr>
            <a:grpSpLocks/>
          </p:cNvGrpSpPr>
          <p:nvPr/>
        </p:nvGrpSpPr>
        <p:grpSpPr bwMode="auto">
          <a:xfrm>
            <a:off x="179388" y="34925"/>
            <a:ext cx="9017000" cy="1490663"/>
            <a:chOff x="179512" y="35150"/>
            <a:chExt cx="9016568" cy="1490881"/>
          </a:xfrm>
        </p:grpSpPr>
        <p:cxnSp>
          <p:nvCxnSpPr>
            <p:cNvPr id="5" name="Прямая соединительная линия 4"/>
            <p:cNvCxnSpPr/>
            <p:nvPr/>
          </p:nvCxnSpPr>
          <p:spPr>
            <a:xfrm>
              <a:off x="179512" y="260608"/>
              <a:ext cx="8784804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Прямая соединительная линия 5"/>
            <p:cNvCxnSpPr/>
            <p:nvPr/>
          </p:nvCxnSpPr>
          <p:spPr>
            <a:xfrm>
              <a:off x="179512" y="1484750"/>
              <a:ext cx="8784804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76809" name="Прямоугольник 6"/>
            <p:cNvSpPr>
              <a:spLocks noChangeArrowheads="1"/>
            </p:cNvSpPr>
            <p:nvPr/>
          </p:nvSpPr>
          <p:spPr bwMode="auto">
            <a:xfrm>
              <a:off x="222490" y="202592"/>
              <a:ext cx="8784976" cy="13234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4000" b="1">
                  <a:solidFill>
                    <a:srgbClr val="632523"/>
                  </a:solidFill>
                  <a:latin typeface="Book Antiqua" pitchFamily="18" charset="0"/>
                </a:rPr>
                <a:t>Туберкулез излечим, если обнаружен вовремя!</a:t>
              </a:r>
              <a:endParaRPr lang="ru-RU" sz="40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pic>
          <p:nvPicPr>
            <p:cNvPr id="76810" name="Рисунок 7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flipV="1">
              <a:off x="8372856" y="35150"/>
              <a:ext cx="823224" cy="801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Прямоугольник 10"/>
          <p:cNvSpPr/>
          <p:nvPr/>
        </p:nvSpPr>
        <p:spPr>
          <a:xfrm>
            <a:off x="179388" y="1550988"/>
            <a:ext cx="4392612" cy="51911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prstClr val="black"/>
                </a:solidFill>
              </a:rPr>
              <a:t>     </a:t>
            </a:r>
            <a:r>
              <a:rPr lang="ru-RU" sz="2400" dirty="0">
                <a:solidFill>
                  <a:prstClr val="black"/>
                </a:solidFill>
                <a:latin typeface="Book Antiqua" pitchFamily="18" charset="0"/>
              </a:rPr>
              <a:t>Практически все пациенты с впервые выявленным туберкулезом, своевременно начавшие и полностью закончившие назначенный курс лечения, могут быть излечены.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prstClr val="black"/>
              </a:solidFill>
              <a:latin typeface="Book Antiqua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prstClr val="black"/>
                </a:solidFill>
                <a:latin typeface="Book Antiqua" pitchFamily="18" charset="0"/>
              </a:rPr>
              <a:t>Больной туберкулезом легких человек является источником инфекции, пока не начнет интенсивное лечение. </a:t>
            </a:r>
          </a:p>
        </p:txBody>
      </p:sp>
      <p:pic>
        <p:nvPicPr>
          <p:cNvPr id="2" name="Рисунок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64288" y="2773363"/>
            <a:ext cx="865187" cy="2316162"/>
          </a:xfrm>
          <a:prstGeom prst="rect">
            <a:avLst/>
          </a:prstGeom>
          <a:noFill/>
        </p:spPr>
      </p:pic>
      <p:sp>
        <p:nvSpPr>
          <p:cNvPr id="12" name="Овал 11"/>
          <p:cNvSpPr/>
          <p:nvPr/>
        </p:nvSpPr>
        <p:spPr>
          <a:xfrm>
            <a:off x="5284788" y="2359025"/>
            <a:ext cx="3087687" cy="308768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4899025" y="1973263"/>
            <a:ext cx="3859213" cy="385921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4660900" y="1763713"/>
            <a:ext cx="4335463" cy="433546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7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750"/>
                            </p:stCondLst>
                            <p:childTnLst>
                              <p:par>
                                <p:cTn id="2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2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825" name="Группа 3"/>
          <p:cNvGrpSpPr>
            <a:grpSpLocks/>
          </p:cNvGrpSpPr>
          <p:nvPr/>
        </p:nvGrpSpPr>
        <p:grpSpPr bwMode="auto">
          <a:xfrm>
            <a:off x="179388" y="34925"/>
            <a:ext cx="9017000" cy="1490663"/>
            <a:chOff x="179512" y="35150"/>
            <a:chExt cx="9016568" cy="1490881"/>
          </a:xfrm>
        </p:grpSpPr>
        <p:cxnSp>
          <p:nvCxnSpPr>
            <p:cNvPr id="5" name="Прямая соединительная линия 4"/>
            <p:cNvCxnSpPr/>
            <p:nvPr/>
          </p:nvCxnSpPr>
          <p:spPr>
            <a:xfrm>
              <a:off x="179512" y="260608"/>
              <a:ext cx="8784804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Прямая соединительная линия 5"/>
            <p:cNvCxnSpPr/>
            <p:nvPr/>
          </p:nvCxnSpPr>
          <p:spPr>
            <a:xfrm>
              <a:off x="179512" y="1484750"/>
              <a:ext cx="8784804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77833" name="Прямоугольник 6"/>
            <p:cNvSpPr>
              <a:spLocks noChangeArrowheads="1"/>
            </p:cNvSpPr>
            <p:nvPr/>
          </p:nvSpPr>
          <p:spPr bwMode="auto">
            <a:xfrm>
              <a:off x="222490" y="202592"/>
              <a:ext cx="8784976" cy="13234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4000" b="1">
                  <a:solidFill>
                    <a:srgbClr val="632523"/>
                  </a:solidFill>
                  <a:latin typeface="Book Antiqua" pitchFamily="18" charset="0"/>
                </a:rPr>
                <a:t>Туберкулез излечим, если обнаружен вовремя!</a:t>
              </a:r>
              <a:endParaRPr lang="ru-RU" sz="40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pic>
          <p:nvPicPr>
            <p:cNvPr id="77834" name="Рисунок 7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flipV="1">
              <a:off x="8372856" y="35150"/>
              <a:ext cx="823224" cy="801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Прямоугольник 10"/>
          <p:cNvSpPr/>
          <p:nvPr/>
        </p:nvSpPr>
        <p:spPr>
          <a:xfrm>
            <a:off x="255588" y="2351088"/>
            <a:ext cx="4392612" cy="30956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prstClr val="black"/>
                </a:solidFill>
              </a:rPr>
              <a:t>   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prstClr val="black"/>
                </a:solidFill>
                <a:latin typeface="Book Antiqua" pitchFamily="18" charset="0"/>
              </a:rPr>
              <a:t>Через 2-3 месяца после начала лечения опасность инфицирования окружающих снижается</a:t>
            </a:r>
          </a:p>
        </p:txBody>
      </p:sp>
      <p:pic>
        <p:nvPicPr>
          <p:cNvPr id="2" name="Рисунок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64288" y="2773363"/>
            <a:ext cx="865187" cy="2316162"/>
          </a:xfrm>
          <a:prstGeom prst="rect">
            <a:avLst/>
          </a:prstGeom>
          <a:noFill/>
        </p:spPr>
      </p:pic>
      <p:sp>
        <p:nvSpPr>
          <p:cNvPr id="12" name="Овал 11"/>
          <p:cNvSpPr/>
          <p:nvPr/>
        </p:nvSpPr>
        <p:spPr>
          <a:xfrm>
            <a:off x="5284788" y="2359025"/>
            <a:ext cx="3087687" cy="3087688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4899025" y="1973263"/>
            <a:ext cx="3859213" cy="3859212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4660900" y="1763713"/>
            <a:ext cx="4335463" cy="433546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250"/>
                            </p:stCondLst>
                            <p:childTnLst>
                              <p:par>
                                <p:cTn id="1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7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750"/>
                            </p:stCondLst>
                            <p:childTnLst>
                              <p:par>
                                <p:cTn id="2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2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250"/>
                            </p:stCondLst>
                            <p:childTnLst>
                              <p:par>
                                <p:cTn id="2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6" grpId="0" animBg="1"/>
      <p:bldP spid="16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873" name="Группа 3"/>
          <p:cNvGrpSpPr>
            <a:grpSpLocks/>
          </p:cNvGrpSpPr>
          <p:nvPr/>
        </p:nvGrpSpPr>
        <p:grpSpPr bwMode="auto">
          <a:xfrm>
            <a:off x="142875" y="34925"/>
            <a:ext cx="9053513" cy="1449388"/>
            <a:chOff x="143603" y="35150"/>
            <a:chExt cx="9052477" cy="1449634"/>
          </a:xfrm>
        </p:grpSpPr>
        <p:cxnSp>
          <p:nvCxnSpPr>
            <p:cNvPr id="5" name="Прямая соединительная линия 4"/>
            <p:cNvCxnSpPr/>
            <p:nvPr/>
          </p:nvCxnSpPr>
          <p:spPr>
            <a:xfrm>
              <a:off x="180112" y="260613"/>
              <a:ext cx="8784220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Прямая соединительная линия 5"/>
            <p:cNvCxnSpPr/>
            <p:nvPr/>
          </p:nvCxnSpPr>
          <p:spPr>
            <a:xfrm>
              <a:off x="180112" y="1484784"/>
              <a:ext cx="8784220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79879" name="Прямоугольник 6"/>
            <p:cNvSpPr>
              <a:spLocks noChangeArrowheads="1"/>
            </p:cNvSpPr>
            <p:nvPr/>
          </p:nvSpPr>
          <p:spPr bwMode="auto">
            <a:xfrm>
              <a:off x="143603" y="446523"/>
              <a:ext cx="8784976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4000" b="1">
                  <a:solidFill>
                    <a:srgbClr val="632523"/>
                  </a:solidFill>
                  <a:latin typeface="Book Antiqua" pitchFamily="18" charset="0"/>
                </a:rPr>
                <a:t>Как уберечься от заболевания?</a:t>
              </a:r>
              <a:endParaRPr lang="ru-RU" sz="4000">
                <a:solidFill>
                  <a:srgbClr val="000000"/>
                </a:solidFill>
                <a:latin typeface="Calibri" pitchFamily="34" charset="0"/>
              </a:endParaRPr>
            </a:p>
          </p:txBody>
        </p:sp>
        <p:pic>
          <p:nvPicPr>
            <p:cNvPr id="79880" name="Рисунок 7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flipV="1">
              <a:off x="8372856" y="35150"/>
              <a:ext cx="823224" cy="801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Прямоугольник 10"/>
          <p:cNvSpPr/>
          <p:nvPr/>
        </p:nvSpPr>
        <p:spPr>
          <a:xfrm>
            <a:off x="271463" y="1700213"/>
            <a:ext cx="8529637" cy="38163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prstClr val="black"/>
                </a:solidFill>
                <a:latin typeface="Book Antiqua" pitchFamily="18" charset="0"/>
              </a:rPr>
              <a:t>Снизить риск заболевания туберкулезом ребенка можно проведением </a:t>
            </a: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вакцинации БЦЖ</a:t>
            </a:r>
            <a:r>
              <a:rPr lang="ru-RU" sz="2800" dirty="0">
                <a:solidFill>
                  <a:prstClr val="black"/>
                </a:solidFill>
                <a:latin typeface="Book Antiqua" pitchFamily="18" charset="0"/>
              </a:rPr>
              <a:t>, которая проводится бесплатно всем детям в роддоме </a:t>
            </a: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с 3-х суток жизни </a:t>
            </a:r>
            <a:r>
              <a:rPr lang="ru-RU" sz="2800" dirty="0">
                <a:solidFill>
                  <a:prstClr val="black"/>
                </a:solidFill>
                <a:latin typeface="Book Antiqua" pitchFamily="18" charset="0"/>
              </a:rPr>
              <a:t>(при отсутствии медицинских противопоказаний).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prstClr val="black"/>
                </a:solidFill>
                <a:latin typeface="Book Antiqua" pitchFamily="18" charset="0"/>
              </a:rPr>
              <a:t>Повторные прививки – </a:t>
            </a: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ревакцинация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БЦЖ</a:t>
            </a:r>
            <a:r>
              <a:rPr lang="ru-RU" sz="2800" dirty="0">
                <a:solidFill>
                  <a:prstClr val="black"/>
                </a:solidFill>
                <a:latin typeface="Book Antiqua" pitchFamily="18" charset="0"/>
              </a:rPr>
              <a:t>  – проводится </a:t>
            </a:r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в 7 лет и 14 лет</a:t>
            </a:r>
            <a:r>
              <a:rPr lang="ru-RU" sz="2800" dirty="0">
                <a:solidFill>
                  <a:prstClr val="black"/>
                </a:solidFill>
                <a:latin typeface="Book Antiqua" pitchFamily="18" charset="0"/>
              </a:rPr>
              <a:t>.</a:t>
            </a:r>
          </a:p>
        </p:txBody>
      </p:sp>
      <p:pic>
        <p:nvPicPr>
          <p:cNvPr id="79875" name="Рисунок 1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91250" y="4868863"/>
            <a:ext cx="2952750" cy="213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76" name="Рисунок 1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0513" y="4924425"/>
            <a:ext cx="3108325" cy="186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791252" y="188640"/>
            <a:ext cx="8229600" cy="2915454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40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 Antiqua" pitchFamily="18" charset="0"/>
              </a:rPr>
              <a:t>ПОМНИТЕ: </a:t>
            </a:r>
            <a:r>
              <a:rPr lang="ru-RU" sz="4000" dirty="0">
                <a:latin typeface="Book Antiqua" pitchFamily="18" charset="0"/>
              </a:rPr>
              <a:t>Чтобы не заболеть туберкулезом, человеку необходим крепкий иммунитет! </a:t>
            </a:r>
            <a:endParaRPr lang="ru-RU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ook Antiqua" pitchFamily="18" charset="0"/>
            </a:endParaRPr>
          </a:p>
        </p:txBody>
      </p:sp>
      <p:pic>
        <p:nvPicPr>
          <p:cNvPr id="80898" name="Рисунок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72475" y="34925"/>
            <a:ext cx="823913" cy="80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899" name="Рисунок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3050" y="735013"/>
            <a:ext cx="67627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email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49060" y="2852936"/>
            <a:ext cx="1263085" cy="340721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411413" y="2708275"/>
            <a:ext cx="1008062" cy="355123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0902" name="TextBox 4"/>
          <p:cNvSpPr txBox="1">
            <a:spLocks noChangeArrowheads="1"/>
          </p:cNvSpPr>
          <p:nvPr/>
        </p:nvSpPr>
        <p:spPr bwMode="auto">
          <a:xfrm>
            <a:off x="2060575" y="6280150"/>
            <a:ext cx="17113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solidFill>
                  <a:srgbClr val="7030A0"/>
                </a:solidFill>
                <a:latin typeface="Book Antiqua" pitchFamily="18" charset="0"/>
              </a:rPr>
              <a:t>ИММУНИТЕТ</a:t>
            </a:r>
          </a:p>
        </p:txBody>
      </p:sp>
      <p:sp>
        <p:nvSpPr>
          <p:cNvPr id="80903" name="TextBox 9"/>
          <p:cNvSpPr txBox="1">
            <a:spLocks noChangeArrowheads="1"/>
          </p:cNvSpPr>
          <p:nvPr/>
        </p:nvSpPr>
        <p:spPr bwMode="auto">
          <a:xfrm>
            <a:off x="4500563" y="2525713"/>
            <a:ext cx="4519612" cy="409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2000" b="1">
                <a:solidFill>
                  <a:srgbClr val="7030A0"/>
                </a:solidFill>
                <a:latin typeface="Book Antiqua" pitchFamily="18" charset="0"/>
              </a:rPr>
              <a:t>КУРЕНИЕ</a:t>
            </a:r>
          </a:p>
          <a:p>
            <a:pPr marL="285750" indent="-285750">
              <a:buFontTx/>
              <a:buChar char="-"/>
            </a:pPr>
            <a:r>
              <a:rPr lang="ru-RU" sz="2000" b="1">
                <a:solidFill>
                  <a:srgbClr val="7030A0"/>
                </a:solidFill>
                <a:latin typeface="Book Antiqua" pitchFamily="18" charset="0"/>
              </a:rPr>
              <a:t>АЛКОГОЛИЗМ</a:t>
            </a:r>
          </a:p>
          <a:p>
            <a:pPr marL="285750" indent="-285750">
              <a:buFontTx/>
              <a:buChar char="-"/>
            </a:pPr>
            <a:r>
              <a:rPr lang="ru-RU" sz="2000" b="1">
                <a:solidFill>
                  <a:srgbClr val="7030A0"/>
                </a:solidFill>
                <a:latin typeface="Book Antiqua" pitchFamily="18" charset="0"/>
              </a:rPr>
              <a:t>УПОТРЕБЛЕНИЕ НАРКОТИКОВ</a:t>
            </a:r>
          </a:p>
          <a:p>
            <a:pPr marL="285750" indent="-285750">
              <a:buFontTx/>
              <a:buChar char="-"/>
            </a:pPr>
            <a:r>
              <a:rPr lang="ru-RU" sz="2000" b="1">
                <a:solidFill>
                  <a:srgbClr val="7030A0"/>
                </a:solidFill>
                <a:latin typeface="Book Antiqua" pitchFamily="18" charset="0"/>
              </a:rPr>
              <a:t>СТРЕССЫ</a:t>
            </a:r>
          </a:p>
          <a:p>
            <a:pPr marL="285750" indent="-285750">
              <a:buFontTx/>
              <a:buChar char="-"/>
            </a:pPr>
            <a:r>
              <a:rPr lang="ru-RU" sz="2000" b="1">
                <a:solidFill>
                  <a:srgbClr val="7030A0"/>
                </a:solidFill>
                <a:latin typeface="Book Antiqua" pitchFamily="18" charset="0"/>
              </a:rPr>
              <a:t>НЕСБАЛАНСИРОВАННОЕ ПИТАНИЕ</a:t>
            </a:r>
          </a:p>
          <a:p>
            <a:pPr marL="285750" indent="-285750">
              <a:buFontTx/>
              <a:buChar char="-"/>
            </a:pPr>
            <a:r>
              <a:rPr lang="ru-RU" sz="2000" b="1">
                <a:solidFill>
                  <a:srgbClr val="7030A0"/>
                </a:solidFill>
                <a:latin typeface="Book Antiqua" pitchFamily="18" charset="0"/>
              </a:rPr>
              <a:t>МАЛОПОДВИЖНЫЙ ОБРАЗ ЖИЗНИ</a:t>
            </a:r>
          </a:p>
          <a:p>
            <a:pPr marL="285750" indent="-285750">
              <a:buFontTx/>
              <a:buChar char="-"/>
            </a:pPr>
            <a:r>
              <a:rPr lang="ru-RU" sz="2000" b="1">
                <a:solidFill>
                  <a:srgbClr val="7030A0"/>
                </a:solidFill>
                <a:latin typeface="Book Antiqua" pitchFamily="18" charset="0"/>
              </a:rPr>
              <a:t>ДИАБЕТ</a:t>
            </a:r>
          </a:p>
          <a:p>
            <a:pPr marL="285750" indent="-285750">
              <a:buFontTx/>
              <a:buChar char="-"/>
            </a:pPr>
            <a:r>
              <a:rPr lang="ru-RU" sz="2000" b="1">
                <a:solidFill>
                  <a:srgbClr val="7030A0"/>
                </a:solidFill>
                <a:latin typeface="Book Antiqua" pitchFamily="18" charset="0"/>
              </a:rPr>
              <a:t>ЯЗВЕННАЯ БОЛЕЗНЬ ЖЕЛУДКА</a:t>
            </a:r>
          </a:p>
          <a:p>
            <a:pPr marL="285750" indent="-285750">
              <a:buFontTx/>
              <a:buChar char="-"/>
            </a:pPr>
            <a:r>
              <a:rPr lang="ru-RU" sz="2000" b="1">
                <a:solidFill>
                  <a:srgbClr val="7030A0"/>
                </a:solidFill>
                <a:latin typeface="Book Antiqua" pitchFamily="18" charset="0"/>
              </a:rPr>
              <a:t>ВИЧ - ИНФЕКЦИЯ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411413" y="5732463"/>
            <a:ext cx="1008062" cy="51435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251520" y="837214"/>
            <a:ext cx="4536504" cy="5555738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4000" b="1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 Antiqua" pitchFamily="18" charset="0"/>
              </a:rPr>
              <a:t>ВАЖНО: </a:t>
            </a:r>
          </a:p>
          <a:p>
            <a:pPr algn="l" fontAlgn="auto"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- Здоровый образ жизни</a:t>
            </a:r>
          </a:p>
          <a:p>
            <a:pPr algn="l" fontAlgn="auto">
              <a:spcAft>
                <a:spcPts val="0"/>
              </a:spcAft>
              <a:defRPr/>
            </a:pPr>
            <a:endParaRPr lang="ru-RU" sz="2800" b="1" dirty="0">
              <a:solidFill>
                <a:schemeClr val="tx2">
                  <a:lumMod val="75000"/>
                </a:schemeClr>
              </a:solidFill>
              <a:latin typeface="Book Antiqua" pitchFamily="18" charset="0"/>
            </a:endParaRPr>
          </a:p>
          <a:p>
            <a:pPr algn="l" fontAlgn="auto"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- Избегайте стрессов</a:t>
            </a:r>
          </a:p>
          <a:p>
            <a:pPr algn="l" fontAlgn="auto">
              <a:spcAft>
                <a:spcPts val="0"/>
              </a:spcAft>
              <a:defRPr/>
            </a:pPr>
            <a:endParaRPr lang="ru-RU" sz="2800" b="1" dirty="0">
              <a:solidFill>
                <a:schemeClr val="tx2">
                  <a:lumMod val="75000"/>
                </a:schemeClr>
              </a:solidFill>
              <a:latin typeface="Book Antiqua" pitchFamily="18" charset="0"/>
            </a:endParaRPr>
          </a:p>
          <a:p>
            <a:pPr algn="l" fontAlgn="auto"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- Полноценная пища, богатая белками</a:t>
            </a:r>
          </a:p>
          <a:p>
            <a:pPr algn="l" fontAlgn="auto">
              <a:spcAft>
                <a:spcPts val="0"/>
              </a:spcAft>
              <a:defRPr/>
            </a:pPr>
            <a:endParaRPr lang="ru-RU" sz="2800" b="1" dirty="0">
              <a:solidFill>
                <a:schemeClr val="tx2">
                  <a:lumMod val="75000"/>
                </a:schemeClr>
              </a:solidFill>
              <a:latin typeface="Book Antiqua" pitchFamily="18" charset="0"/>
            </a:endParaRPr>
          </a:p>
          <a:p>
            <a:pPr algn="l" fontAlgn="auto"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- Нормальная физическая нагрузка</a:t>
            </a:r>
          </a:p>
          <a:p>
            <a:pPr algn="l" fontAlgn="auto">
              <a:spcAft>
                <a:spcPts val="0"/>
              </a:spcAft>
              <a:defRPr/>
            </a:pPr>
            <a:endParaRPr lang="ru-RU" sz="2800" b="1" dirty="0">
              <a:solidFill>
                <a:schemeClr val="tx2">
                  <a:lumMod val="75000"/>
                </a:schemeClr>
              </a:solidFill>
              <a:latin typeface="Book Antiqua" pitchFamily="18" charset="0"/>
            </a:endParaRPr>
          </a:p>
          <a:p>
            <a:pPr algn="l" fontAlgn="auto"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- Проветривайте комнаты, где вы работаете и отдыхаете</a:t>
            </a:r>
          </a:p>
        </p:txBody>
      </p:sp>
      <p:pic>
        <p:nvPicPr>
          <p:cNvPr id="81922" name="Рисунок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72475" y="34925"/>
            <a:ext cx="823913" cy="80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3" name="Рисунок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560388"/>
            <a:ext cx="554037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82160" y="2167767"/>
            <a:ext cx="1263085" cy="3407211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6588125" y="1989138"/>
            <a:ext cx="1008063" cy="355123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1926" name="TextBox 10"/>
          <p:cNvSpPr txBox="1">
            <a:spLocks noChangeArrowheads="1"/>
          </p:cNvSpPr>
          <p:nvPr/>
        </p:nvSpPr>
        <p:spPr bwMode="auto">
          <a:xfrm>
            <a:off x="6259513" y="6067425"/>
            <a:ext cx="17113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solidFill>
                  <a:srgbClr val="7030A0"/>
                </a:solidFill>
                <a:latin typeface="Book Antiqua" pitchFamily="18" charset="0"/>
              </a:rPr>
              <a:t>ИММУНИТЕТ</a:t>
            </a:r>
            <a:endParaRPr lang="ru-RU" sz="2000" b="1">
              <a:solidFill>
                <a:srgbClr val="7030A0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428625" y="1858963"/>
            <a:ext cx="3384550" cy="444976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Book Antiqua" pitchFamily="18" charset="0"/>
              </a:rPr>
              <a:t>   Туберкулёз (от лат. </a:t>
            </a:r>
            <a:r>
              <a:rPr lang="ru-RU" sz="2000" dirty="0" err="1">
                <a:latin typeface="Book Antiqua" pitchFamily="18" charset="0"/>
              </a:rPr>
              <a:t>tuberculum</a:t>
            </a:r>
            <a:r>
              <a:rPr lang="ru-RU" sz="2000" dirty="0">
                <a:latin typeface="Book Antiqua" pitchFamily="18" charset="0"/>
              </a:rPr>
              <a:t> — бугорок) — широко распространённое в мире инфекционное заболевание, вызываемое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микобактериями туберкулеза</a:t>
            </a:r>
            <a:r>
              <a:rPr lang="ru-RU" sz="2000" dirty="0">
                <a:latin typeface="Book Antiqua" pitchFamily="18" charset="0"/>
              </a:rPr>
              <a:t>.</a:t>
            </a:r>
          </a:p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latin typeface="Book Antiqua" pitchFamily="18" charset="0"/>
            </a:endParaRPr>
          </a:p>
          <a:p>
            <a:pPr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Book Antiqua" pitchFamily="18" charset="0"/>
              </a:rPr>
              <a:t>    Туберкулёз обычно поражает лёгкие, реже - затрагивает другие органы и системы.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42913" y="1643063"/>
            <a:ext cx="3384550" cy="16414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Book Antiqua" pitchFamily="18" charset="0"/>
              </a:rPr>
              <a:t>Старые названия:</a:t>
            </a:r>
          </a:p>
          <a:p>
            <a:pPr algn="ctr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бугорчатка</a:t>
            </a:r>
            <a:r>
              <a:rPr lang="ru-RU" sz="2800" dirty="0">
                <a:latin typeface="Book Antiqua" pitchFamily="18" charset="0"/>
              </a:rPr>
              <a:t> или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чахотка</a:t>
            </a: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179388" y="260350"/>
            <a:ext cx="8785225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179388" y="1484313"/>
            <a:ext cx="8785225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179388" y="476250"/>
            <a:ext cx="8785225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Туберкулез – что это?</a:t>
            </a:r>
            <a:endParaRPr lang="ru-RU" sz="4000" dirty="0">
              <a:latin typeface="+mn-lt"/>
            </a:endParaRPr>
          </a:p>
        </p:txBody>
      </p:sp>
      <p:pic>
        <p:nvPicPr>
          <p:cNvPr id="63494" name="Рисунок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72475" y="34925"/>
            <a:ext cx="823913" cy="80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5" name="Рисунок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87813" y="1893888"/>
            <a:ext cx="5032375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7538" y="2781300"/>
            <a:ext cx="2400300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428625" y="3414713"/>
            <a:ext cx="3384550" cy="16414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Book Antiqua" pitchFamily="18" charset="0"/>
              </a:rPr>
              <a:t>Наука о туберкулезе -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фтизиатрия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25450" y="5157788"/>
            <a:ext cx="3384550" cy="16414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Book Antiqua" pitchFamily="18" charset="0"/>
              </a:rPr>
              <a:t>(греч. -  </a:t>
            </a:r>
            <a:r>
              <a:rPr lang="en-US" sz="2800" dirty="0" err="1">
                <a:latin typeface="Book Antiqua" pitchFamily="18" charset="0"/>
              </a:rPr>
              <a:t>phtisis</a:t>
            </a:r>
            <a:r>
              <a:rPr lang="en-US" sz="2800" dirty="0">
                <a:latin typeface="Book Antiqua" pitchFamily="18" charset="0"/>
              </a:rPr>
              <a:t> —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истощение</a:t>
            </a:r>
          </a:p>
          <a:p>
            <a:pPr algn="ctr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Book Antiqua" pitchFamily="18" charset="0"/>
              </a:rPr>
              <a:t>рус. –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чахнуть</a:t>
            </a:r>
            <a:r>
              <a:rPr lang="ru-RU" sz="2800" dirty="0">
                <a:latin typeface="Book Antiqua" pitchFamily="18" charset="0"/>
              </a:rPr>
              <a:t>)</a:t>
            </a:r>
          </a:p>
        </p:txBody>
      </p:sp>
      <p:sp>
        <p:nvSpPr>
          <p:cNvPr id="3" name="Стрелка вправо 2"/>
          <p:cNvSpPr/>
          <p:nvPr/>
        </p:nvSpPr>
        <p:spPr>
          <a:xfrm rot="5400000">
            <a:off x="1945482" y="3225006"/>
            <a:ext cx="381000" cy="214313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 rot="5400000">
            <a:off x="1931194" y="5026819"/>
            <a:ext cx="381000" cy="214312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1" animBg="1"/>
      <p:bldP spid="12" grpId="2" animBg="1"/>
      <p:bldP spid="14" grpId="2" animBg="1"/>
      <p:bldP spid="3" grpId="1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179388" y="1628775"/>
            <a:ext cx="8785225" cy="143986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Book Antiqua" pitchFamily="18" charset="0"/>
              </a:rPr>
              <a:t>Тема "чахотки" была отражена в произведениях Достоевского, Диккенса, Дюма, в полотнах художников </a:t>
            </a:r>
            <a:r>
              <a:rPr lang="ru-RU" sz="2400" dirty="0" err="1">
                <a:latin typeface="Book Antiqua" pitchFamily="18" charset="0"/>
              </a:rPr>
              <a:t>Клодта</a:t>
            </a:r>
            <a:r>
              <a:rPr lang="ru-RU" sz="2400" dirty="0">
                <a:latin typeface="Book Antiqua" pitchFamily="18" charset="0"/>
              </a:rPr>
              <a:t>, Максимова, Поленова, в операх Верди и </a:t>
            </a:r>
            <a:r>
              <a:rPr lang="ru-RU" sz="2400" dirty="0" err="1">
                <a:latin typeface="Book Antiqua" pitchFamily="18" charset="0"/>
              </a:rPr>
              <a:t>Пуччини</a:t>
            </a:r>
            <a:r>
              <a:rPr lang="ru-RU" sz="2000" dirty="0">
                <a:latin typeface="Book Antiqua" pitchFamily="18" charset="0"/>
              </a:rPr>
              <a:t> 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latin typeface="Book Antiqua" pitchFamily="18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179388" y="260350"/>
            <a:ext cx="8785225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179388" y="1484313"/>
            <a:ext cx="8785225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179388" y="476250"/>
            <a:ext cx="8785225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История туберкулеза</a:t>
            </a:r>
            <a:endParaRPr lang="ru-RU" sz="4000" dirty="0">
              <a:latin typeface="+mn-lt"/>
            </a:endParaRPr>
          </a:p>
        </p:txBody>
      </p:sp>
      <p:pic>
        <p:nvPicPr>
          <p:cNvPr id="65541" name="Рисунок 1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72475" y="34925"/>
            <a:ext cx="823913" cy="80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3" name="Группа 22"/>
          <p:cNvGrpSpPr>
            <a:grpSpLocks/>
          </p:cNvGrpSpPr>
          <p:nvPr/>
        </p:nvGrpSpPr>
        <p:grpSpPr bwMode="auto">
          <a:xfrm>
            <a:off x="4198938" y="3068638"/>
            <a:ext cx="2414587" cy="3111500"/>
            <a:chOff x="4199406" y="3068960"/>
            <a:chExt cx="2414416" cy="3111559"/>
          </a:xfrm>
        </p:grpSpPr>
        <p:pic>
          <p:nvPicPr>
            <p:cNvPr id="65552" name="Рисунок 1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302491" y="3068960"/>
              <a:ext cx="2208245" cy="26498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5553" name="TextBox 2"/>
            <p:cNvSpPr txBox="1">
              <a:spLocks noChangeArrowheads="1"/>
            </p:cNvSpPr>
            <p:nvPr/>
          </p:nvSpPr>
          <p:spPr bwMode="auto">
            <a:xfrm>
              <a:off x="4199406" y="5718854"/>
              <a:ext cx="2414416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400">
                  <a:solidFill>
                    <a:srgbClr val="000000"/>
                  </a:solidFill>
                  <a:latin typeface="Book Antiqua" pitchFamily="18" charset="0"/>
                </a:rPr>
                <a:t>В.Г. Белинский</a:t>
              </a:r>
            </a:p>
          </p:txBody>
        </p:sp>
      </p:grpSp>
      <p:grpSp>
        <p:nvGrpSpPr>
          <p:cNvPr id="20" name="Группа 19"/>
          <p:cNvGrpSpPr>
            <a:grpSpLocks/>
          </p:cNvGrpSpPr>
          <p:nvPr/>
        </p:nvGrpSpPr>
        <p:grpSpPr bwMode="auto">
          <a:xfrm>
            <a:off x="2098675" y="3068638"/>
            <a:ext cx="2778125" cy="2986087"/>
            <a:chOff x="2801102" y="3068960"/>
            <a:chExt cx="2778178" cy="2986408"/>
          </a:xfrm>
        </p:grpSpPr>
        <p:pic>
          <p:nvPicPr>
            <p:cNvPr id="65550" name="Рисунок 7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801102" y="3068960"/>
              <a:ext cx="1932806" cy="2577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5551" name="TextBox 16"/>
            <p:cNvSpPr txBox="1">
              <a:spLocks noChangeArrowheads="1"/>
            </p:cNvSpPr>
            <p:nvPr/>
          </p:nvSpPr>
          <p:spPr bwMode="auto">
            <a:xfrm>
              <a:off x="2902429" y="5593703"/>
              <a:ext cx="2676851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400">
                  <a:solidFill>
                    <a:srgbClr val="000000"/>
                  </a:solidFill>
                  <a:latin typeface="Book Antiqua" pitchFamily="18" charset="0"/>
                </a:rPr>
                <a:t>А.П. Чехов</a:t>
              </a:r>
            </a:p>
          </p:txBody>
        </p:sp>
      </p:grpSp>
      <p:grpSp>
        <p:nvGrpSpPr>
          <p:cNvPr id="22" name="Группа 21"/>
          <p:cNvGrpSpPr>
            <a:grpSpLocks/>
          </p:cNvGrpSpPr>
          <p:nvPr/>
        </p:nvGrpSpPr>
        <p:grpSpPr bwMode="auto">
          <a:xfrm>
            <a:off x="6170613" y="3789363"/>
            <a:ext cx="3382962" cy="3071812"/>
            <a:chOff x="6170825" y="3789040"/>
            <a:chExt cx="3382282" cy="3072648"/>
          </a:xfrm>
        </p:grpSpPr>
        <p:pic>
          <p:nvPicPr>
            <p:cNvPr id="65548" name="Рисунок 9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170825" y="3789040"/>
              <a:ext cx="2952328" cy="2830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5549" name="TextBox 17"/>
            <p:cNvSpPr txBox="1">
              <a:spLocks noChangeArrowheads="1"/>
            </p:cNvSpPr>
            <p:nvPr/>
          </p:nvSpPr>
          <p:spPr bwMode="auto">
            <a:xfrm>
              <a:off x="6876256" y="6400023"/>
              <a:ext cx="2676851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400">
                  <a:solidFill>
                    <a:srgbClr val="000000"/>
                  </a:solidFill>
                  <a:latin typeface="Book Antiqua" pitchFamily="18" charset="0"/>
                </a:rPr>
                <a:t>Ф. Шопен</a:t>
              </a:r>
            </a:p>
          </p:txBody>
        </p:sp>
      </p:grpSp>
      <p:grpSp>
        <p:nvGrpSpPr>
          <p:cNvPr id="21" name="Группа 20"/>
          <p:cNvGrpSpPr>
            <a:grpSpLocks/>
          </p:cNvGrpSpPr>
          <p:nvPr/>
        </p:nvGrpSpPr>
        <p:grpSpPr bwMode="auto">
          <a:xfrm>
            <a:off x="0" y="3987800"/>
            <a:ext cx="2908300" cy="2873375"/>
            <a:chOff x="4561858" y="3182021"/>
            <a:chExt cx="2907954" cy="2873346"/>
          </a:xfrm>
        </p:grpSpPr>
        <p:pic>
          <p:nvPicPr>
            <p:cNvPr id="65546" name="Рисунок 8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716016" y="3182021"/>
              <a:ext cx="1944216" cy="24842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5547" name="TextBox 18"/>
            <p:cNvSpPr txBox="1">
              <a:spLocks noChangeArrowheads="1"/>
            </p:cNvSpPr>
            <p:nvPr/>
          </p:nvSpPr>
          <p:spPr bwMode="auto">
            <a:xfrm>
              <a:off x="4561858" y="5593702"/>
              <a:ext cx="290795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2400">
                  <a:solidFill>
                    <a:srgbClr val="000000"/>
                  </a:solidFill>
                  <a:latin typeface="Book Antiqua" pitchFamily="18" charset="0"/>
                </a:rPr>
                <a:t>Н.А. Добролюбов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950" y="115888"/>
            <a:ext cx="8928100" cy="1657350"/>
          </a:xfrm>
        </p:spPr>
        <p:txBody>
          <a:bodyPr rtlCol="0">
            <a:no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Роберт Кох открывает возбудителя туберкулеза!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8" y="1773238"/>
            <a:ext cx="4421187" cy="504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5003800" y="2165350"/>
            <a:ext cx="3889375" cy="44783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Book Antiqua" pitchFamily="18" charset="0"/>
              </a:rPr>
              <a:t>   Роберт Кох выступил на  заседании Берлинского физиологического общества с сенсационным сообщением: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ему удалось выделить бактерию, вызывающую туберкулез.</a:t>
            </a:r>
          </a:p>
          <a:p>
            <a:pPr algn="ctr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Book Antiqua" pitchFamily="18" charset="0"/>
              </a:rPr>
              <a:t>   Заявление Коха встретила всеобщая восторженная тишина.</a:t>
            </a:r>
          </a:p>
          <a:p>
            <a:pPr algn="ctr" fontAlgn="auto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Book Antiqua" pitchFamily="18" charset="0"/>
              </a:rPr>
              <a:t>   Открытые бациллы получили название «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палочек Коха</a:t>
            </a:r>
            <a:r>
              <a:rPr lang="ru-RU" sz="2000" dirty="0">
                <a:latin typeface="Book Antiqua" pitchFamily="18" charset="0"/>
              </a:rPr>
              <a:t>». </a:t>
            </a:r>
            <a:endParaRPr lang="ru-RU" dirty="0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79388" y="260350"/>
            <a:ext cx="8785225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179388" y="1584325"/>
            <a:ext cx="8785225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6566" name="TextBox 13"/>
          <p:cNvSpPr txBox="1">
            <a:spLocks noChangeArrowheads="1"/>
          </p:cNvSpPr>
          <p:nvPr/>
        </p:nvSpPr>
        <p:spPr bwMode="auto">
          <a:xfrm>
            <a:off x="4751388" y="1624013"/>
            <a:ext cx="43926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latin typeface="Book Antiqua" pitchFamily="18" charset="0"/>
              </a:rPr>
              <a:t>24 марта 1882 год</a:t>
            </a:r>
          </a:p>
        </p:txBody>
      </p:sp>
      <p:pic>
        <p:nvPicPr>
          <p:cNvPr id="66567" name="Рисунок 1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72475" y="34925"/>
            <a:ext cx="823913" cy="80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585" name="Группа 3"/>
          <p:cNvGrpSpPr>
            <a:grpSpLocks/>
          </p:cNvGrpSpPr>
          <p:nvPr/>
        </p:nvGrpSpPr>
        <p:grpSpPr bwMode="auto">
          <a:xfrm>
            <a:off x="179388" y="34925"/>
            <a:ext cx="9017000" cy="1449388"/>
            <a:chOff x="179512" y="35150"/>
            <a:chExt cx="9016568" cy="1449634"/>
          </a:xfrm>
        </p:grpSpPr>
        <p:cxnSp>
          <p:nvCxnSpPr>
            <p:cNvPr id="5" name="Прямая соединительная линия 4"/>
            <p:cNvCxnSpPr/>
            <p:nvPr/>
          </p:nvCxnSpPr>
          <p:spPr>
            <a:xfrm>
              <a:off x="179512" y="260613"/>
              <a:ext cx="8784804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Прямая соединительная линия 5"/>
            <p:cNvCxnSpPr/>
            <p:nvPr/>
          </p:nvCxnSpPr>
          <p:spPr>
            <a:xfrm>
              <a:off x="179512" y="1484784"/>
              <a:ext cx="8784804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7" name="Прямоугольник 6"/>
            <p:cNvSpPr/>
            <p:nvPr/>
          </p:nvSpPr>
          <p:spPr>
            <a:xfrm>
              <a:off x="179512" y="476550"/>
              <a:ext cx="8784804" cy="70814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4000" b="1" dirty="0">
                  <a:solidFill>
                    <a:schemeClr val="accent2">
                      <a:lumMod val="50000"/>
                    </a:schemeClr>
                  </a:solidFill>
                  <a:latin typeface="Book Antiqua" pitchFamily="18" charset="0"/>
                </a:rPr>
                <a:t>День белой ромашки</a:t>
              </a:r>
              <a:endParaRPr lang="ru-RU" sz="4000" dirty="0">
                <a:latin typeface="+mn-lt"/>
              </a:endParaRPr>
            </a:p>
          </p:txBody>
        </p:sp>
        <p:pic>
          <p:nvPicPr>
            <p:cNvPr id="67594" name="Рисунок 7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flipV="1">
              <a:off x="8372856" y="35150"/>
              <a:ext cx="823224" cy="801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67586" name="Рисунок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404581">
            <a:off x="3414713" y="1184275"/>
            <a:ext cx="3938587" cy="383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87" name="Рисунок 1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92238" y="2232025"/>
            <a:ext cx="3213100" cy="312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88" name="Рисунок 1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8925" y="3433763"/>
            <a:ext cx="1952625" cy="190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89" name="Рисунок 1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680564">
            <a:off x="5724525" y="2087563"/>
            <a:ext cx="3213100" cy="312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179388" y="5334000"/>
            <a:ext cx="8785225" cy="13239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Белая ромашка – как символ борьбы с туберкулезом</a:t>
            </a:r>
            <a:endParaRPr lang="ru-RU" sz="4000" dirty="0">
              <a:latin typeface="+mn-l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374848" y="809193"/>
            <a:ext cx="8229600" cy="3015208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Book Antiqua" pitchFamily="18" charset="0"/>
                <a:ea typeface="+mn-ea"/>
                <a:cs typeface="+mn-cs"/>
              </a:rPr>
              <a:t>ВАЖНО: </a:t>
            </a:r>
            <a:r>
              <a:rPr lang="ru-RU" sz="4000" dirty="0">
                <a:latin typeface="Book Antiqua" pitchFamily="18" charset="0"/>
                <a:ea typeface="+mn-ea"/>
                <a:cs typeface="+mn-cs"/>
              </a:rPr>
              <a:t>Если туберкулез не лечить, то один больной с активной формой заболевания заражает, в среднем, 10-15 человек в год.</a:t>
            </a:r>
          </a:p>
        </p:txBody>
      </p:sp>
      <p:pic>
        <p:nvPicPr>
          <p:cNvPr id="70658" name="Рисунок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0388" y="3198813"/>
            <a:ext cx="3438525" cy="340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59" name="Рисунок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72475" y="34925"/>
            <a:ext cx="823913" cy="80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0" name="Рисунок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950" y="750888"/>
            <a:ext cx="674688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681" name="Группа 3"/>
          <p:cNvGrpSpPr>
            <a:grpSpLocks/>
          </p:cNvGrpSpPr>
          <p:nvPr/>
        </p:nvGrpSpPr>
        <p:grpSpPr bwMode="auto">
          <a:xfrm>
            <a:off x="179388" y="34925"/>
            <a:ext cx="9017000" cy="1490663"/>
            <a:chOff x="179512" y="35150"/>
            <a:chExt cx="9016568" cy="1490881"/>
          </a:xfrm>
        </p:grpSpPr>
        <p:cxnSp>
          <p:nvCxnSpPr>
            <p:cNvPr id="5" name="Прямая соединительная линия 4"/>
            <p:cNvCxnSpPr/>
            <p:nvPr/>
          </p:nvCxnSpPr>
          <p:spPr>
            <a:xfrm>
              <a:off x="179512" y="260608"/>
              <a:ext cx="8784804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Прямая соединительная линия 5"/>
            <p:cNvCxnSpPr/>
            <p:nvPr/>
          </p:nvCxnSpPr>
          <p:spPr>
            <a:xfrm>
              <a:off x="179512" y="1484750"/>
              <a:ext cx="8784804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7" name="Прямоугольник 6"/>
            <p:cNvSpPr/>
            <p:nvPr/>
          </p:nvSpPr>
          <p:spPr>
            <a:xfrm>
              <a:off x="222372" y="201862"/>
              <a:ext cx="8784804" cy="132416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4000" b="1" dirty="0">
                  <a:solidFill>
                    <a:schemeClr val="accent2">
                      <a:lumMod val="50000"/>
                    </a:schemeClr>
                  </a:solidFill>
                  <a:latin typeface="Book Antiqua" pitchFamily="18" charset="0"/>
                </a:rPr>
                <a:t>Как можно заразиться туберкулезом?</a:t>
              </a:r>
              <a:endParaRPr lang="ru-RU" sz="4000" dirty="0">
                <a:latin typeface="+mn-lt"/>
              </a:endParaRPr>
            </a:p>
          </p:txBody>
        </p:sp>
        <p:pic>
          <p:nvPicPr>
            <p:cNvPr id="71697" name="Рисунок 7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flipV="1">
              <a:off x="8372856" y="35150"/>
              <a:ext cx="823224" cy="801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5" name="Рисунок 1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638" y="4968875"/>
            <a:ext cx="2555875" cy="191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27863" y="5180013"/>
            <a:ext cx="2152650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24300" y="5683250"/>
            <a:ext cx="1874838" cy="127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Прямоугольник 18"/>
          <p:cNvSpPr/>
          <p:nvPr/>
        </p:nvSpPr>
        <p:spPr>
          <a:xfrm>
            <a:off x="255588" y="1543050"/>
            <a:ext cx="8709025" cy="8921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dk1"/>
                </a:solidFill>
                <a:latin typeface="Book Antiqua" pitchFamily="18" charset="0"/>
              </a:rPr>
              <a:t>Основной источник заражения - 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ook Antiqua" pitchFamily="18" charset="0"/>
              </a:rPr>
              <a:t>человек</a:t>
            </a:r>
            <a:r>
              <a:rPr lang="ru-RU" sz="2400" dirty="0">
                <a:solidFill>
                  <a:schemeClr val="dk1"/>
                </a:solidFill>
                <a:latin typeface="Book Antiqua" pitchFamily="18" charset="0"/>
              </a:rPr>
              <a:t>, который болеет туберкулезом легких.</a:t>
            </a:r>
          </a:p>
        </p:txBody>
      </p:sp>
      <p:sp>
        <p:nvSpPr>
          <p:cNvPr id="21" name="Овал 20"/>
          <p:cNvSpPr/>
          <p:nvPr/>
        </p:nvSpPr>
        <p:spPr>
          <a:xfrm>
            <a:off x="3065463" y="2419350"/>
            <a:ext cx="3168650" cy="3168650"/>
          </a:xfrm>
          <a:prstGeom prst="ellipse">
            <a:avLst/>
          </a:prstGeom>
          <a:gradFill>
            <a:gsLst>
              <a:gs pos="0">
                <a:schemeClr val="accent4">
                  <a:tint val="50000"/>
                  <a:satMod val="300000"/>
                  <a:lumMod val="14000"/>
                  <a:lumOff val="86000"/>
                  <a:alpha val="0"/>
                </a:schemeClr>
              </a:gs>
              <a:gs pos="35000">
                <a:schemeClr val="accent4">
                  <a:tint val="37000"/>
                  <a:satMod val="30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0" name="Рисунок 1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81475" y="2773363"/>
            <a:ext cx="939800" cy="2517775"/>
          </a:xfrm>
          <a:prstGeom prst="rect">
            <a:avLst/>
          </a:prstGeom>
          <a:noFill/>
        </p:spPr>
      </p:pic>
      <p:pic>
        <p:nvPicPr>
          <p:cNvPr id="25" name="Прямоугольник 24"/>
          <p:cNvPicPr>
            <a:picLocks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114925" y="2547938"/>
            <a:ext cx="2041525" cy="603250"/>
          </a:xfrm>
          <a:prstGeom prst="rect">
            <a:avLst/>
          </a:prstGeom>
          <a:noFill/>
        </p:spPr>
      </p:pic>
      <p:pic>
        <p:nvPicPr>
          <p:cNvPr id="31" name="Прямоугольник 30"/>
          <p:cNvPicPr>
            <a:picLocks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444750" y="2547938"/>
            <a:ext cx="2041525" cy="603250"/>
          </a:xfrm>
          <a:prstGeom prst="rect">
            <a:avLst/>
          </a:prstGeom>
          <a:noFill/>
        </p:spPr>
      </p:pic>
      <p:pic>
        <p:nvPicPr>
          <p:cNvPr id="32" name="Прямоугольник 31"/>
          <p:cNvPicPr>
            <a:picLocks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230438" y="3492500"/>
            <a:ext cx="1298575" cy="598488"/>
          </a:xfrm>
          <a:prstGeom prst="rect">
            <a:avLst/>
          </a:prstGeom>
          <a:noFill/>
        </p:spPr>
      </p:pic>
      <p:pic>
        <p:nvPicPr>
          <p:cNvPr id="33" name="Прямоугольник 32"/>
          <p:cNvPicPr>
            <a:picLocks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668963" y="3492500"/>
            <a:ext cx="2043112" cy="598488"/>
          </a:xfrm>
          <a:prstGeom prst="rect">
            <a:avLst/>
          </a:prstGeom>
          <a:noFill/>
        </p:spPr>
      </p:pic>
      <p:pic>
        <p:nvPicPr>
          <p:cNvPr id="34" name="Прямоугольник 33"/>
          <p:cNvPicPr>
            <a:picLocks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383213" y="4383088"/>
            <a:ext cx="2035175" cy="596900"/>
          </a:xfrm>
          <a:prstGeom prst="rect">
            <a:avLst/>
          </a:prstGeom>
          <a:noFill/>
        </p:spPr>
      </p:pic>
      <p:pic>
        <p:nvPicPr>
          <p:cNvPr id="35" name="Прямоугольник 34"/>
          <p:cNvPicPr>
            <a:picLocks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889125" y="4383088"/>
            <a:ext cx="2146300" cy="596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705" name="Группа 3"/>
          <p:cNvGrpSpPr>
            <a:grpSpLocks/>
          </p:cNvGrpSpPr>
          <p:nvPr/>
        </p:nvGrpSpPr>
        <p:grpSpPr bwMode="auto">
          <a:xfrm>
            <a:off x="179388" y="34925"/>
            <a:ext cx="9017000" cy="1490663"/>
            <a:chOff x="179512" y="35150"/>
            <a:chExt cx="9016568" cy="1490881"/>
          </a:xfrm>
        </p:grpSpPr>
        <p:cxnSp>
          <p:nvCxnSpPr>
            <p:cNvPr id="5" name="Прямая соединительная линия 4"/>
            <p:cNvCxnSpPr/>
            <p:nvPr/>
          </p:nvCxnSpPr>
          <p:spPr>
            <a:xfrm>
              <a:off x="179512" y="260608"/>
              <a:ext cx="8784804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Прямая соединительная линия 5"/>
            <p:cNvCxnSpPr/>
            <p:nvPr/>
          </p:nvCxnSpPr>
          <p:spPr>
            <a:xfrm>
              <a:off x="179512" y="1484750"/>
              <a:ext cx="8784804" cy="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7" name="Прямоугольник 6"/>
            <p:cNvSpPr/>
            <p:nvPr/>
          </p:nvSpPr>
          <p:spPr>
            <a:xfrm>
              <a:off x="222372" y="201862"/>
              <a:ext cx="8784804" cy="132416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4000" b="1" dirty="0">
                  <a:solidFill>
                    <a:schemeClr val="accent2">
                      <a:lumMod val="50000"/>
                    </a:schemeClr>
                  </a:solidFill>
                  <a:latin typeface="Book Antiqua" pitchFamily="18" charset="0"/>
                </a:rPr>
                <a:t>Кто может заболеть туберкулезом?</a:t>
              </a:r>
              <a:endParaRPr lang="ru-RU" sz="4000" dirty="0">
                <a:latin typeface="+mn-lt"/>
              </a:endParaRPr>
            </a:p>
          </p:txBody>
        </p:sp>
        <p:pic>
          <p:nvPicPr>
            <p:cNvPr id="72712" name="Рисунок 7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flipV="1">
              <a:off x="8372856" y="35150"/>
              <a:ext cx="823224" cy="801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Прямоугольник 10"/>
          <p:cNvSpPr/>
          <p:nvPr/>
        </p:nvSpPr>
        <p:spPr>
          <a:xfrm>
            <a:off x="179388" y="1628775"/>
            <a:ext cx="5113337" cy="511333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/>
              <a:t>     </a:t>
            </a:r>
            <a:r>
              <a:rPr lang="ru-RU" sz="2400" dirty="0">
                <a:latin typeface="Book Antiqua" pitchFamily="18" charset="0"/>
              </a:rPr>
              <a:t>Туберкулез поражает людей независимо от их социального статуса.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Book Antiqua" pitchFamily="18" charset="0"/>
              </a:rPr>
              <a:t>     Заболевает активным туберкулезом в среднем 1 из 10 человек, инфицированных микобактериями туберкулеза.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Book Antiqua" pitchFamily="18" charset="0"/>
              </a:rPr>
              <a:t>     Здоровая иммунная система человека успешно контролирует эту инфекцию.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Book Antiqua" pitchFamily="18" charset="0"/>
              </a:rPr>
              <a:t>     Однако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Book Antiqua" pitchFamily="18" charset="0"/>
              </a:rPr>
              <a:t>при ослаблении иммунитета</a:t>
            </a:r>
            <a:r>
              <a:rPr lang="ru-RU" sz="2400" dirty="0">
                <a:latin typeface="Book Antiqua" pitchFamily="18" charset="0"/>
              </a:rPr>
              <a:t> развивается заболевание – активная форма туберкулеза.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Bookman Old Style" pitchFamily="18" charset="0"/>
              </a:rPr>
              <a:t> 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latin typeface="Book Antiqua" pitchFamily="18" charset="0"/>
            </a:endParaRPr>
          </a:p>
        </p:txBody>
      </p:sp>
      <p:pic>
        <p:nvPicPr>
          <p:cNvPr id="14" name="Рисунок 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55963" y="1365250"/>
            <a:ext cx="7624762" cy="4895850"/>
          </a:xfrm>
          <a:prstGeom prst="rect">
            <a:avLst/>
          </a:prstGeom>
          <a:noFill/>
        </p:spPr>
      </p:pic>
      <p:pic>
        <p:nvPicPr>
          <p:cNvPr id="15" name="Рисунок 1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6913" y="1365250"/>
            <a:ext cx="7626350" cy="4889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29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0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03250"/>
            <a:ext cx="9144000" cy="570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721</TotalTime>
  <Words>494</Words>
  <Application>Microsoft Office PowerPoint</Application>
  <PresentationFormat>Экран (4:3)</PresentationFormat>
  <Paragraphs>69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15</vt:i4>
      </vt:variant>
    </vt:vector>
  </HeadingPairs>
  <TitlesOfParts>
    <vt:vector size="23" baseType="lpstr">
      <vt:lpstr>Arial</vt:lpstr>
      <vt:lpstr>Book Antiqua</vt:lpstr>
      <vt:lpstr>Bookman Old Style</vt:lpstr>
      <vt:lpstr>Calibri</vt:lpstr>
      <vt:lpstr>Тема Office</vt:lpstr>
      <vt:lpstr>1_Тема Office</vt:lpstr>
      <vt:lpstr>3_Тема Office</vt:lpstr>
      <vt:lpstr>5_Тема Office</vt:lpstr>
      <vt:lpstr>Презентация PowerPoint</vt:lpstr>
      <vt:lpstr>Презентация PowerPoint</vt:lpstr>
      <vt:lpstr>Презентация PowerPoint</vt:lpstr>
      <vt:lpstr>Роберт Кох открывает возбудителя туберкулеза!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24 марта Всемирный день борьбы с туберкулезом</dc:title>
  <dc:creator>Валя</dc:creator>
  <cp:lastModifiedBy>PETRAKOV</cp:lastModifiedBy>
  <cp:revision>92</cp:revision>
  <dcterms:created xsi:type="dcterms:W3CDTF">2014-03-08T12:52:47Z</dcterms:created>
  <dcterms:modified xsi:type="dcterms:W3CDTF">2023-03-22T06:11:01Z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3587165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</Properties>
</file>